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notesMasterIdLst>
    <p:notesMasterId r:id="rId43"/>
  </p:notesMasterIdLst>
  <p:handoutMasterIdLst>
    <p:handoutMasterId r:id="rId44"/>
  </p:handoutMasterIdLst>
  <p:sldIdLst>
    <p:sldId id="273" r:id="rId2"/>
    <p:sldId id="275" r:id="rId3"/>
    <p:sldId id="305" r:id="rId4"/>
    <p:sldId id="343" r:id="rId5"/>
    <p:sldId id="371" r:id="rId6"/>
    <p:sldId id="344" r:id="rId7"/>
    <p:sldId id="373" r:id="rId8"/>
    <p:sldId id="375" r:id="rId9"/>
    <p:sldId id="376" r:id="rId10"/>
    <p:sldId id="377" r:id="rId11"/>
    <p:sldId id="378" r:id="rId12"/>
    <p:sldId id="380" r:id="rId13"/>
    <p:sldId id="381" r:id="rId14"/>
    <p:sldId id="379" r:id="rId15"/>
    <p:sldId id="309" r:id="rId16"/>
    <p:sldId id="345" r:id="rId17"/>
    <p:sldId id="346" r:id="rId18"/>
    <p:sldId id="347" r:id="rId19"/>
    <p:sldId id="348" r:id="rId20"/>
    <p:sldId id="349" r:id="rId21"/>
    <p:sldId id="350" r:id="rId22"/>
    <p:sldId id="351" r:id="rId23"/>
    <p:sldId id="352" r:id="rId24"/>
    <p:sldId id="353" r:id="rId25"/>
    <p:sldId id="354" r:id="rId26"/>
    <p:sldId id="355" r:id="rId27"/>
    <p:sldId id="356" r:id="rId28"/>
    <p:sldId id="358" r:id="rId29"/>
    <p:sldId id="359" r:id="rId30"/>
    <p:sldId id="360" r:id="rId31"/>
    <p:sldId id="361" r:id="rId32"/>
    <p:sldId id="362" r:id="rId33"/>
    <p:sldId id="363" r:id="rId34"/>
    <p:sldId id="364" r:id="rId35"/>
    <p:sldId id="365" r:id="rId36"/>
    <p:sldId id="366" r:id="rId37"/>
    <p:sldId id="368" r:id="rId38"/>
    <p:sldId id="369" r:id="rId39"/>
    <p:sldId id="370" r:id="rId40"/>
    <p:sldId id="318" r:id="rId41"/>
    <p:sldId id="372" r:id="rId42"/>
  </p:sldIdLst>
  <p:sldSz cx="12192000" cy="6858000"/>
  <p:notesSz cx="6858000" cy="9144000"/>
  <p:embeddedFontLst>
    <p:embeddedFont>
      <p:font typeface="210 구름고딕 070" panose="02020603020101020101" pitchFamily="18" charset="-127"/>
      <p:regular r:id="rId45"/>
    </p:embeddedFon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HY견고딕" panose="02030600000101010101" pitchFamily="18" charset="-127"/>
      <p:regular r:id="rId50"/>
    </p:embeddedFont>
    <p:embeddedFont>
      <p:font typeface="Verdana" panose="020B0604030504040204" pitchFamily="34" charset="0"/>
      <p:regular r:id="rId51"/>
      <p:bold r:id="rId52"/>
      <p:italic r:id="rId53"/>
      <p:boldItalic r:id="rId54"/>
    </p:embeddedFont>
    <p:embeddedFont>
      <p:font typeface="맑은 고딕" panose="020B0503020000020004" pitchFamily="50" charset="-127"/>
      <p:regular r:id="rId55"/>
      <p:bold r:id="rId5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다솔 황" initials="다황" lastIdx="1" clrIdx="0">
    <p:extLst>
      <p:ext uri="{19B8F6BF-5375-455C-9EA6-DF929625EA0E}">
        <p15:presenceInfo xmlns:p15="http://schemas.microsoft.com/office/powerpoint/2012/main" userId="547da83e2eb53fb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101010"/>
    <a:srgbClr val="FFFFFF"/>
    <a:srgbClr val="FF6666"/>
    <a:srgbClr val="BDE700"/>
    <a:srgbClr val="525252"/>
    <a:srgbClr val="949494"/>
    <a:srgbClr val="FFCC00"/>
    <a:srgbClr val="00FF00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181" autoAdjust="0"/>
  </p:normalViewPr>
  <p:slideViewPr>
    <p:cSldViewPr snapToGrid="0">
      <p:cViewPr>
        <p:scale>
          <a:sx n="100" d="100"/>
          <a:sy n="100" d="100"/>
        </p:scale>
        <p:origin x="58" y="-86"/>
      </p:cViewPr>
      <p:guideLst/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commentAuthors" Target="commentAuthors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267022320432211"/>
          <c:y val="6.8116044474730131E-2"/>
          <c:w val="0.52882180348931429"/>
          <c:h val="0.7932326553924714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사용률</c:v>
                </c:pt>
              </c:strCache>
            </c:strRef>
          </c:tx>
          <c:spPr>
            <a:ln>
              <a:solidFill>
                <a:srgbClr val="101010"/>
              </a:solidFill>
            </a:ln>
          </c:spPr>
          <c:dPt>
            <c:idx val="0"/>
            <c:bubble3D val="0"/>
            <c:explosion val="15"/>
            <c:spPr>
              <a:solidFill>
                <a:srgbClr val="FF0000"/>
              </a:solidFill>
              <a:ln w="19050">
                <a:solidFill>
                  <a:srgbClr val="10101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7CE-4D19-942D-C44245499502}"/>
              </c:ext>
            </c:extLst>
          </c:dPt>
          <c:dPt>
            <c:idx val="1"/>
            <c:bubble3D val="0"/>
            <c:spPr>
              <a:solidFill>
                <a:srgbClr val="FF6600"/>
              </a:solidFill>
              <a:ln w="19050">
                <a:solidFill>
                  <a:srgbClr val="10101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7CE-4D19-942D-C44245499502}"/>
              </c:ext>
            </c:extLst>
          </c:dPt>
          <c:dPt>
            <c:idx val="2"/>
            <c:bubble3D val="0"/>
            <c:spPr>
              <a:solidFill>
                <a:srgbClr val="BDE700"/>
              </a:solidFill>
              <a:ln w="19050">
                <a:solidFill>
                  <a:srgbClr val="10101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7CE-4D19-942D-C44245499502}"/>
              </c:ext>
            </c:extLst>
          </c:dPt>
          <c:dPt>
            <c:idx val="3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rgbClr val="10101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7CE-4D19-942D-C44245499502}"/>
              </c:ext>
            </c:extLst>
          </c:dPt>
          <c:dLbls>
            <c:dLbl>
              <c:idx val="0"/>
              <c:layout>
                <c:manualLayout>
                  <c:x val="7.566747998240874E-3"/>
                  <c:y val="3.5574964537355008E-3"/>
                </c:manualLayout>
              </c:layout>
              <c:tx>
                <c:rich>
                  <a:bodyPr/>
                  <a:lstStyle/>
                  <a:p>
                    <a:fld id="{0155551E-1CA3-473F-883E-7CF5875A86AA}" type="CATEGORYNAME">
                      <a:rPr lang="ko-KR" altLang="en-US" sz="2800"/>
                      <a:pPr/>
                      <a:t>[범주 이름]</a:t>
                    </a:fld>
                    <a:r>
                      <a:rPr lang="ko-KR" altLang="en-US" sz="2800" baseline="0" dirty="0"/>
                      <a:t>
</a:t>
                    </a:r>
                    <a:fld id="{2EFA1CED-097E-4970-863D-90FE1FBEC863}" type="PERCENTAGE">
                      <a:rPr lang="en-US" altLang="ko-KR" sz="2800" baseline="0"/>
                      <a:pPr/>
                      <a:t>[백분율]</a:t>
                    </a:fld>
                    <a:endParaRPr lang="ko-KR" altLang="en-US" sz="2800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6313102941155628"/>
                      <c:h val="0.3469678741471429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7CE-4D19-942D-C44245499502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4DD58DB-9FC7-4FA7-8C8D-6DE48B2D397C}" type="CATEGORYNAME">
                      <a:rPr lang="ko-KR" altLang="en-US" sz="2000"/>
                      <a:pPr/>
                      <a:t>[범주 이름]</a:t>
                    </a:fld>
                    <a:r>
                      <a:rPr lang="ko-KR" altLang="en-US" sz="2000" baseline="0" dirty="0"/>
                      <a:t>
</a:t>
                    </a:r>
                    <a:fld id="{5079B057-BCE7-4DFC-BB24-EE64D32DD3EF}" type="PERCENTAGE">
                      <a:rPr lang="en-US" altLang="ko-KR" sz="2000" baseline="0"/>
                      <a:pPr/>
                      <a:t>[백분율]</a:t>
                    </a:fld>
                    <a:endParaRPr lang="ko-KR" altLang="en-US" sz="2000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B7CE-4D19-942D-C44245499502}"/>
                </c:ext>
              </c:extLst>
            </c:dLbl>
            <c:dLbl>
              <c:idx val="2"/>
              <c:layout>
                <c:manualLayout>
                  <c:x val="-6.7475173203806089E-3"/>
                  <c:y val="-1.2807599890701946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400" b="1" i="0" u="none" strike="noStrike" kern="1200" baseline="0">
                        <a:solidFill>
                          <a:schemeClr val="tx1"/>
                        </a:solidFill>
                        <a:latin typeface="210 구름고딕 070" panose="02020603020101020101" pitchFamily="18" charset="-127"/>
                        <a:ea typeface="210 구름고딕 070" panose="02020603020101020101" pitchFamily="18" charset="-127"/>
                        <a:cs typeface="+mn-cs"/>
                      </a:defRPr>
                    </a:pPr>
                    <a:fld id="{E0E3FC01-F086-420E-A040-DEB0C2A41020}" type="CATEGORYNAME">
                      <a:rPr lang="ko-KR" altLang="en-US" sz="2000"/>
                      <a:pPr>
                        <a:defRPr sz="2400" b="1">
                          <a:solidFill>
                            <a:schemeClr val="tx1"/>
                          </a:solidFill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defRPr>
                      </a:pPr>
                      <a:t>[범주 이름]</a:t>
                    </a:fld>
                    <a:r>
                      <a:rPr lang="ko-KR" altLang="en-US" sz="2000" baseline="0" dirty="0"/>
                      <a:t>
</a:t>
                    </a:r>
                    <a:fld id="{934ADF60-0DA0-4023-9F9D-B16300FEC81C}" type="PERCENTAGE">
                      <a:rPr lang="en-US" altLang="ko-KR" sz="2000" baseline="0"/>
                      <a:pPr>
                        <a:defRPr sz="2400" b="1">
                          <a:solidFill>
                            <a:schemeClr val="tx1"/>
                          </a:solidFill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defRPr>
                      </a:pPr>
                      <a:t>[백분율]</a:t>
                    </a:fld>
                    <a:endParaRPr lang="ko-KR" altLang="en-US" sz="2000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1" i="0" u="none" strike="noStrike" kern="1200" baseline="0">
                      <a:solidFill>
                        <a:schemeClr val="tx1"/>
                      </a:solidFill>
                      <a:latin typeface="210 구름고딕 070" panose="02020603020101020101" pitchFamily="18" charset="-127"/>
                      <a:ea typeface="210 구름고딕 070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B7CE-4D19-942D-C44245499502}"/>
                </c:ext>
              </c:extLst>
            </c:dLbl>
            <c:dLbl>
              <c:idx val="3"/>
              <c:layout>
                <c:manualLayout>
                  <c:x val="2.1924184460172477E-3"/>
                  <c:y val="1.623930903827732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tx1"/>
                      </a:solidFill>
                      <a:latin typeface="210 구름고딕 070" panose="02020603020101020101" pitchFamily="18" charset="-127"/>
                      <a:ea typeface="210 구름고딕 070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5190759282584139"/>
                      <c:h val="0.2790543812270622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B7CE-4D19-942D-C4424549950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매우 불편함</c:v>
                </c:pt>
                <c:pt idx="1">
                  <c:v>불편함</c:v>
                </c:pt>
                <c:pt idx="2">
                  <c:v>보통</c:v>
                </c:pt>
                <c:pt idx="3">
                  <c:v>불편하지 않음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60</c:v>
                </c:pt>
                <c:pt idx="1">
                  <c:v>27</c:v>
                </c:pt>
                <c:pt idx="2">
                  <c:v>17</c:v>
                </c:pt>
                <c:pt idx="3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7CE-4D19-942D-C4424549950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353"/>
        <c:holeSize val="48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2670277516122"/>
          <c:y val="9.9121368757537645E-2"/>
          <c:w val="0.52882180348931429"/>
          <c:h val="0.7932326553924714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사용률</c:v>
                </c:pt>
              </c:strCache>
            </c:strRef>
          </c:tx>
          <c:spPr>
            <a:ln>
              <a:solidFill>
                <a:srgbClr val="101010"/>
              </a:solidFill>
            </a:ln>
          </c:spPr>
          <c:dPt>
            <c:idx val="0"/>
            <c:bubble3D val="0"/>
            <c:explosion val="12"/>
            <c:spPr>
              <a:solidFill>
                <a:srgbClr val="FF0000">
                  <a:alpha val="60000"/>
                </a:srgbClr>
              </a:solidFill>
              <a:ln w="19050">
                <a:solidFill>
                  <a:srgbClr val="10101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47D-460E-B9AB-873CAF37F590}"/>
              </c:ext>
            </c:extLst>
          </c:dPt>
          <c:dPt>
            <c:idx val="1"/>
            <c:bubble3D val="0"/>
            <c:spPr>
              <a:solidFill>
                <a:srgbClr val="FF6600">
                  <a:alpha val="60000"/>
                </a:srgbClr>
              </a:solidFill>
              <a:ln w="19050">
                <a:solidFill>
                  <a:srgbClr val="10101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47D-460E-B9AB-873CAF37F590}"/>
              </c:ext>
            </c:extLst>
          </c:dPt>
          <c:dPt>
            <c:idx val="2"/>
            <c:bubble3D val="0"/>
            <c:spPr>
              <a:solidFill>
                <a:srgbClr val="BDE700">
                  <a:alpha val="60000"/>
                </a:srgbClr>
              </a:solidFill>
              <a:ln w="19050">
                <a:solidFill>
                  <a:srgbClr val="10101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47D-460E-B9AB-873CAF37F590}"/>
              </c:ext>
            </c:extLst>
          </c:dPt>
          <c:dPt>
            <c:idx val="3"/>
            <c:bubble3D val="0"/>
            <c:spPr>
              <a:solidFill>
                <a:schemeClr val="accent4">
                  <a:lumMod val="60000"/>
                  <a:lumOff val="40000"/>
                  <a:alpha val="60000"/>
                </a:schemeClr>
              </a:solidFill>
              <a:ln w="19050">
                <a:solidFill>
                  <a:srgbClr val="10101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47D-460E-B9AB-873CAF37F590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0155551E-1CA3-473F-883E-7CF5875A86AA}" type="CATEGORYNAME">
                      <a:rPr lang="ko-KR" altLang="en-US" sz="2800"/>
                      <a:pPr/>
                      <a:t>[범주 이름]</a:t>
                    </a:fld>
                    <a:r>
                      <a:rPr lang="ko-KR" altLang="en-US" sz="2800" baseline="0" dirty="0"/>
                      <a:t>
</a:t>
                    </a:r>
                    <a:fld id="{2EFA1CED-097E-4970-863D-90FE1FBEC863}" type="PERCENTAGE">
                      <a:rPr lang="en-US" altLang="ko-KR" sz="2800" baseline="0"/>
                      <a:pPr/>
                      <a:t>[백분율]</a:t>
                    </a:fld>
                    <a:endParaRPr lang="ko-KR" altLang="en-US" sz="2800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47D-460E-B9AB-873CAF37F590}"/>
                </c:ext>
              </c:extLst>
            </c:dLbl>
            <c:dLbl>
              <c:idx val="1"/>
              <c:layout>
                <c:manualLayout>
                  <c:x val="4.4983713770399463E-3"/>
                  <c:y val="-3.2745174985574074E-3"/>
                </c:manualLayout>
              </c:layout>
              <c:tx>
                <c:rich>
                  <a:bodyPr/>
                  <a:lstStyle/>
                  <a:p>
                    <a:fld id="{C4DD58DB-9FC7-4FA7-8C8D-6DE48B2D397C}" type="CATEGORYNAME">
                      <a:rPr lang="ko-KR" altLang="en-US" sz="2000"/>
                      <a:pPr/>
                      <a:t>[범주 이름]</a:t>
                    </a:fld>
                    <a:r>
                      <a:rPr lang="ko-KR" altLang="en-US" sz="2000" baseline="0" dirty="0"/>
                      <a:t>
</a:t>
                    </a:r>
                    <a:fld id="{5079B057-BCE7-4DFC-BB24-EE64D32DD3EF}" type="PERCENTAGE">
                      <a:rPr lang="en-US" altLang="ko-KR" sz="2000" baseline="0"/>
                      <a:pPr/>
                      <a:t>[백분율]</a:t>
                    </a:fld>
                    <a:endParaRPr lang="ko-KR" altLang="en-US" sz="2000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7D-460E-B9AB-873CAF37F590}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400" b="1" i="0" u="none" strike="noStrike" kern="1200" baseline="0">
                        <a:solidFill>
                          <a:schemeClr val="tx1"/>
                        </a:solidFill>
                        <a:latin typeface="210 구름고딕 070" panose="02020603020101020101" pitchFamily="18" charset="-127"/>
                        <a:ea typeface="210 구름고딕 070" panose="02020603020101020101" pitchFamily="18" charset="-127"/>
                        <a:cs typeface="+mn-cs"/>
                      </a:defRPr>
                    </a:pPr>
                    <a:fld id="{68071EC3-74EF-4FA7-9A26-AAB87DE62982}" type="CATEGORYNAME">
                      <a:rPr lang="ko-KR" altLang="en-US" sz="2000"/>
                      <a:pPr>
                        <a:defRPr sz="2400" b="1">
                          <a:solidFill>
                            <a:schemeClr val="tx1"/>
                          </a:solidFill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defRPr>
                      </a:pPr>
                      <a:t>[범주 이름]</a:t>
                    </a:fld>
                    <a:r>
                      <a:rPr lang="ko-KR" altLang="en-US" sz="2000" baseline="0" dirty="0"/>
                      <a:t>
</a:t>
                    </a:r>
                    <a:fld id="{82820E48-A7A6-4E7F-94E1-9CCB7447A4CB}" type="PERCENTAGE">
                      <a:rPr lang="en-US" altLang="ko-KR" sz="2000" baseline="0"/>
                      <a:pPr>
                        <a:defRPr sz="2400" b="1">
                          <a:solidFill>
                            <a:schemeClr val="tx1"/>
                          </a:solidFill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defRPr>
                      </a:pPr>
                      <a:t>[백분율]</a:t>
                    </a:fld>
                    <a:endParaRPr lang="ko-KR" altLang="en-US" sz="2000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1" i="0" u="none" strike="noStrike" kern="1200" baseline="0">
                      <a:solidFill>
                        <a:schemeClr val="tx1"/>
                      </a:solidFill>
                      <a:latin typeface="210 구름고딕 070" panose="02020603020101020101" pitchFamily="18" charset="-127"/>
                      <a:ea typeface="210 구름고딕 070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547D-460E-B9AB-873CAF37F590}"/>
                </c:ext>
              </c:extLst>
            </c:dLbl>
            <c:dLbl>
              <c:idx val="3"/>
              <c:layout>
                <c:manualLayout>
                  <c:x val="-2.4544649151284508E-3"/>
                  <c:y val="4.9289190955356804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800" b="1" i="0" u="none" strike="noStrike" kern="1200" baseline="0">
                        <a:solidFill>
                          <a:schemeClr val="tx1"/>
                        </a:solidFill>
                        <a:latin typeface="210 구름고딕 070" panose="02020603020101020101" pitchFamily="18" charset="-127"/>
                        <a:ea typeface="210 구름고딕 070" panose="02020603020101020101" pitchFamily="18" charset="-127"/>
                        <a:cs typeface="+mn-cs"/>
                      </a:defRPr>
                    </a:pPr>
                    <a:fld id="{F03A8758-0BA7-4625-98D4-2201B75213CA}" type="CATEGORYNAME">
                      <a:rPr lang="ko-KR" altLang="en-US" sz="1800"/>
                      <a:pPr>
                        <a:defRPr sz="1800" b="1">
                          <a:solidFill>
                            <a:schemeClr val="tx1"/>
                          </a:solidFill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defRPr>
                      </a:pPr>
                      <a:t>[범주 이름]</a:t>
                    </a:fld>
                    <a:r>
                      <a:rPr lang="ko-KR" altLang="en-US" sz="1800" baseline="0" dirty="0"/>
                      <a:t>
</a:t>
                    </a:r>
                    <a:fld id="{1D3339E8-8F00-4735-A4FB-9F4C75FEDAD6}" type="PERCENTAGE">
                      <a:rPr lang="en-US" altLang="ko-KR" sz="1800" baseline="0"/>
                      <a:pPr>
                        <a:defRPr sz="1800" b="1">
                          <a:solidFill>
                            <a:schemeClr val="tx1"/>
                          </a:solidFill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defRPr>
                      </a:pPr>
                      <a:t>[백분율]</a:t>
                    </a:fld>
                    <a:endParaRPr lang="ko-KR" altLang="en-US" sz="1800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tx1"/>
                      </a:solidFill>
                      <a:latin typeface="210 구름고딕 070" panose="02020603020101020101" pitchFamily="18" charset="-127"/>
                      <a:ea typeface="210 구름고딕 070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8096948049832037"/>
                      <c:h val="0.27905438122706228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547D-460E-B9AB-873CAF37F59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몸짓</c:v>
                </c:pt>
                <c:pt idx="1">
                  <c:v>필담</c:v>
                </c:pt>
                <c:pt idx="2">
                  <c:v>안함</c:v>
                </c:pt>
                <c:pt idx="3">
                  <c:v>구어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29</c:v>
                </c:pt>
                <c:pt idx="2">
                  <c:v>12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47D-460E-B9AB-873CAF37F59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89"/>
        <c:holeSize val="48"/>
      </c:doughnutChart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22900C8-D528-4679-BFEA-B1C96879D27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CC4968-802D-4257-A795-8FBFCFEBB8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F5BBC6-638D-405C-A04D-99E9F3721272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DCF675-A54B-4A50-89B1-DAAA4C171C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71046AD-4969-47BA-BD68-91430DDB0AB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A4BD2E-66FB-4711-8174-EDB831E507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2570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jpeg>
</file>

<file path=ppt/media/image32.png>
</file>

<file path=ppt/media/image33.jpe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jpeg>
</file>

<file path=ppt/media/image6.png>
</file>

<file path=ppt/media/image60.png>
</file>

<file path=ppt/media/image61.png>
</file>

<file path=ppt/media/image7.png>
</file>

<file path=ppt/media/image8.jpe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210 구름고딕 070" panose="02020603020101020101" pitchFamily="18" charset="-127"/>
                <a:ea typeface="210 구름고딕 07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210 구름고딕 070" panose="02020603020101020101" pitchFamily="18" charset="-127"/>
                <a:ea typeface="210 구름고딕 070" panose="02020603020101020101" pitchFamily="18" charset="-127"/>
              </a:defRPr>
            </a:lvl1pPr>
          </a:lstStyle>
          <a:p>
            <a:fld id="{3CDD69B5-CCBD-494D-8F8F-B3C986AC1D50}" type="datetimeFigureOut">
              <a:rPr lang="ko-KR" altLang="en-US" smtClean="0"/>
              <a:pPr/>
              <a:t>2019-06-19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210 구름고딕 070" panose="02020603020101020101" pitchFamily="18" charset="-127"/>
                <a:ea typeface="210 구름고딕 07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210 구름고딕 070" panose="02020603020101020101" pitchFamily="18" charset="-127"/>
                <a:ea typeface="210 구름고딕 070" panose="02020603020101020101" pitchFamily="18" charset="-127"/>
              </a:defRPr>
            </a:lvl1pPr>
          </a:lstStyle>
          <a:p>
            <a:fld id="{9BF2C180-D133-4CD5-A8F8-2E3D7A81308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49531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210 구름고딕 070" panose="02020603020101020101" pitchFamily="18" charset="-127"/>
        <a:ea typeface="210 구름고딕 070" panose="02020603020101020101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210 구름고딕 070" panose="02020603020101020101" pitchFamily="18" charset="-127"/>
        <a:ea typeface="210 구름고딕 070" panose="0202060302010102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210 구름고딕 070" panose="02020603020101020101" pitchFamily="18" charset="-127"/>
        <a:ea typeface="210 구름고딕 070" panose="0202060302010102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210 구름고딕 070" panose="02020603020101020101" pitchFamily="18" charset="-127"/>
        <a:ea typeface="210 구름고딕 070" panose="0202060302010102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210 구름고딕 070" panose="02020603020101020101" pitchFamily="18" charset="-127"/>
        <a:ea typeface="210 구름고딕 070" panose="0202060302010102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종합설계개요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 err="1"/>
              <a:t>관련연구및</a:t>
            </a:r>
            <a:r>
              <a:rPr lang="ko-KR" altLang="en-US" dirty="0"/>
              <a:t> 사례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시스템수행시나리오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시스템구성도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개발 환경 및 개발 방법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업무분담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종합설계 수행 일정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필요기술 및 참고문헌</a:t>
            </a:r>
            <a:endParaRPr lang="en-US" altLang="ko-KR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</a:t>
            </a:r>
            <a:r>
              <a:rPr lang="ko-KR" altLang="en-US" dirty="0"/>
              <a:t>번 시스템 예상화면 및 시나리오 </a:t>
            </a:r>
            <a:r>
              <a:rPr lang="en-US" altLang="ko-KR" dirty="0"/>
              <a:t>-&gt; </a:t>
            </a:r>
            <a:r>
              <a:rPr lang="ko-KR" altLang="en-US" dirty="0"/>
              <a:t>시스템수행시나리오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4</a:t>
            </a:r>
            <a:r>
              <a:rPr lang="ko-KR" altLang="en-US" dirty="0"/>
              <a:t>번 시스템구성도 및 개발환경 </a:t>
            </a:r>
            <a:r>
              <a:rPr lang="en-US" altLang="ko-KR" dirty="0"/>
              <a:t>-&gt; </a:t>
            </a:r>
            <a:r>
              <a:rPr lang="ko-KR" altLang="en-US" dirty="0"/>
              <a:t>시스템구성도 </a:t>
            </a:r>
            <a:r>
              <a:rPr lang="en-US" altLang="ko-KR" dirty="0"/>
              <a:t>/ </a:t>
            </a:r>
            <a:r>
              <a:rPr lang="ko-KR" altLang="en-US" dirty="0"/>
              <a:t>개발환경 및 개발방법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6</a:t>
            </a:r>
            <a:r>
              <a:rPr lang="ko-KR" altLang="en-US" dirty="0"/>
              <a:t>번 업무분담</a:t>
            </a:r>
            <a:r>
              <a:rPr lang="en-US" altLang="ko-KR" dirty="0"/>
              <a:t>, </a:t>
            </a:r>
            <a:r>
              <a:rPr lang="ko-KR" altLang="en-US" dirty="0"/>
              <a:t>수행계획 </a:t>
            </a:r>
            <a:r>
              <a:rPr lang="en-US" altLang="ko-KR" dirty="0"/>
              <a:t>-&gt; </a:t>
            </a:r>
            <a:r>
              <a:rPr lang="ko-KR" altLang="en-US" dirty="0"/>
              <a:t>업무분담 </a:t>
            </a:r>
            <a:r>
              <a:rPr lang="en-US" altLang="ko-KR" dirty="0"/>
              <a:t>/ </a:t>
            </a:r>
            <a:r>
              <a:rPr lang="ko-KR" altLang="en-US" dirty="0"/>
              <a:t>종합설계 수행일정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7</a:t>
            </a:r>
            <a:r>
              <a:rPr lang="ko-KR" altLang="en-US" dirty="0"/>
              <a:t>삭제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8</a:t>
            </a:r>
            <a:r>
              <a:rPr lang="ko-KR" altLang="en-US" dirty="0"/>
              <a:t>번 참고문헌 </a:t>
            </a:r>
            <a:r>
              <a:rPr lang="en-US" altLang="ko-KR" dirty="0"/>
              <a:t>-&gt; </a:t>
            </a:r>
            <a:r>
              <a:rPr lang="ko-KR" altLang="en-US" dirty="0"/>
              <a:t>필요기술 및 참고문헌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7512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109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494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6910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2855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2815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7886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9241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8544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332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320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4798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7457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3750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2718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5299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0496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430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8133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2375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2347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352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번 항목에 대한 표가 사라지면 </a:t>
            </a:r>
            <a:r>
              <a:rPr lang="en-US" altLang="ko-KR" dirty="0"/>
              <a:t>2</a:t>
            </a:r>
            <a:r>
              <a:rPr lang="ko-KR" altLang="en-US" dirty="0" err="1"/>
              <a:t>에대한</a:t>
            </a:r>
            <a:r>
              <a:rPr lang="ko-KR" altLang="en-US" dirty="0"/>
              <a:t> 표가 나옴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4436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8596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0531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220184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393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570960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89478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19553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64785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518753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7738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9999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903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번 항목에 대한 표가 사라지면 </a:t>
            </a:r>
            <a:r>
              <a:rPr lang="en-US" altLang="ko-KR" dirty="0"/>
              <a:t>2</a:t>
            </a:r>
            <a:r>
              <a:rPr lang="ko-KR" altLang="en-US" dirty="0" err="1"/>
              <a:t>에대한</a:t>
            </a:r>
            <a:r>
              <a:rPr lang="ko-KR" altLang="en-US" dirty="0"/>
              <a:t> 표가 나옴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6093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번 항목에 대한 표가 사라지면 </a:t>
            </a:r>
            <a:r>
              <a:rPr lang="en-US" altLang="ko-KR" dirty="0"/>
              <a:t>2</a:t>
            </a:r>
            <a:r>
              <a:rPr lang="ko-KR" altLang="en-US" dirty="0" err="1"/>
              <a:t>에대한</a:t>
            </a:r>
            <a:r>
              <a:rPr lang="ko-KR" altLang="en-US" dirty="0"/>
              <a:t> 표가 나옴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868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1975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4089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2C180-D133-4CD5-A8F8-2E3D7A81308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452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EC8B-8D21-4676-B7C3-6DD094C5844E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00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A465C-1B36-43F5-8872-96C0472FA7E6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850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2D873-4488-40A4-AC6D-08B8E55D3DA3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504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CE42A-3BDD-4406-9149-01485A56D54B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352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6E58A-2597-4AA5-BE5A-9CD0A609EC7D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23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BADAD-6F46-434B-B8BE-B13CD05BF73E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792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3F728-F8DF-46DB-A885-52FBF6E8ACFA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706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9F9F-90FE-4E0D-993F-B152B6A61703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43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2D3EB-5AC2-4C33-8E4B-BE978CAA9C28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75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B9CF6-8764-470D-A5AB-44A22E079E7B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439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3BEE3-9BA8-44C7-9960-917C834BC218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079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defRPr>
            </a:lvl1pPr>
          </a:lstStyle>
          <a:p>
            <a:fld id="{32A6A081-CD18-48D5-9B9A-CEEC61AD432B}" type="datetime1">
              <a:rPr lang="ko-KR" altLang="en-US" smtClean="0"/>
              <a:t>2019-06-19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defRPr>
            </a:lvl1pPr>
          </a:lstStyle>
          <a:p>
            <a:fld id="{FF8F4109-7F0A-4475-BA2E-DB4289BD698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071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210 구름고딕 070" panose="02020603020101020101" pitchFamily="18" charset="-127"/>
          <a:ea typeface="210 구름고딕 070" panose="020206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210 구름고딕 070" panose="02020603020101020101" pitchFamily="18" charset="-127"/>
          <a:ea typeface="210 구름고딕 070" panose="0202060302010102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210 구름고딕 070" panose="02020603020101020101" pitchFamily="18" charset="-127"/>
          <a:ea typeface="210 구름고딕 070" panose="0202060302010102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210 구름고딕 070" panose="02020603020101020101" pitchFamily="18" charset="-127"/>
          <a:ea typeface="210 구름고딕 070" panose="0202060302010102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210 구름고딕 070" panose="02020603020101020101" pitchFamily="18" charset="-127"/>
          <a:ea typeface="210 구름고딕 070" panose="0202060302010102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210 구름고딕 070" panose="02020603020101020101" pitchFamily="18" charset="-127"/>
          <a:ea typeface="210 구름고딕 070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e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8.jpe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Relationship Id="rId9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9.jpeg"/><Relationship Id="rId7" Type="http://schemas.openxmlformats.org/officeDocument/2006/relationships/image" Target="../media/image3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jpeg"/><Relationship Id="rId10" Type="http://schemas.openxmlformats.org/officeDocument/2006/relationships/image" Target="../media/image35.jpeg"/><Relationship Id="rId4" Type="http://schemas.openxmlformats.org/officeDocument/2006/relationships/image" Target="../media/image30.png"/><Relationship Id="rId9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hinky1108/SL_Translator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tensorflow/models/tree/master/research/slim" TargetMode="External"/><Relationship Id="rId3" Type="http://schemas.openxmlformats.org/officeDocument/2006/relationships/hyperlink" Target="https://www.youtube.com/user/UCSanDiego" TargetMode="External"/><Relationship Id="rId7" Type="http://schemas.openxmlformats.org/officeDocument/2006/relationships/hyperlink" Target="https://developers.naver.com/main/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sldict.korean.go.kr/front/main/main.do" TargetMode="External"/><Relationship Id="rId5" Type="http://schemas.openxmlformats.org/officeDocument/2006/relationships/hyperlink" Target="https://norman3.github.io/papers/docs/google_inception.html" TargetMode="External"/><Relationship Id="rId4" Type="http://schemas.openxmlformats.org/officeDocument/2006/relationships/hyperlink" Target="https://www.appannie.com/kr/apps/google-play/app/com.sec.android.app.ksldic/" TargetMode="External"/><Relationship Id="rId9" Type="http://schemas.openxmlformats.org/officeDocument/2006/relationships/hyperlink" Target="https://docs.opencv.org/3.4.0/d7/d4d/tutorial_py_thresholding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1.png"/><Relationship Id="rId4" Type="http://schemas.openxmlformats.org/officeDocument/2006/relationships/notesSlide" Target="../notesSlides/notesSlide4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6FEEA7-21BF-4752-A3FC-AC45F2DE5CC2}"/>
              </a:ext>
            </a:extLst>
          </p:cNvPr>
          <p:cNvSpPr txBox="1"/>
          <p:nvPr/>
        </p:nvSpPr>
        <p:spPr>
          <a:xfrm>
            <a:off x="5287540" y="770468"/>
            <a:ext cx="1616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종합설계기획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B89885-5564-495D-B661-A8E25C9A53A8}"/>
              </a:ext>
            </a:extLst>
          </p:cNvPr>
          <p:cNvSpPr txBox="1"/>
          <p:nvPr/>
        </p:nvSpPr>
        <p:spPr>
          <a:xfrm>
            <a:off x="3713018" y="5015180"/>
            <a:ext cx="73603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2014154023 </a:t>
            </a:r>
            <a:r>
              <a:rPr lang="ko-KR" altLang="en-US" sz="2000" dirty="0" err="1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신규영</a:t>
            </a:r>
            <a:r>
              <a:rPr lang="ko-KR" altLang="en-US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지도교수 </a:t>
            </a:r>
            <a:r>
              <a:rPr lang="ko-KR" altLang="en-US" sz="2000" dirty="0" err="1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정의훈교수님</a:t>
            </a:r>
            <a:r>
              <a:rPr lang="ko-KR" altLang="en-US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r"/>
            <a:r>
              <a:rPr lang="en-US" altLang="ko-KR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2014154032 </a:t>
            </a:r>
            <a:r>
              <a:rPr lang="ko-KR" altLang="en-US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이주원 지도교수 </a:t>
            </a:r>
            <a:r>
              <a:rPr lang="ko-KR" altLang="en-US" sz="2000" dirty="0" err="1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정의훈교수님</a:t>
            </a: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r"/>
            <a:r>
              <a:rPr lang="en-US" altLang="ko-KR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2013152046 </a:t>
            </a:r>
            <a:r>
              <a:rPr lang="ko-KR" altLang="en-US" sz="2000" dirty="0" err="1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나영훈</a:t>
            </a:r>
            <a:r>
              <a:rPr lang="ko-KR" altLang="en-US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지도교수 </a:t>
            </a:r>
            <a:r>
              <a:rPr lang="ko-KR" altLang="en-US" sz="2000" dirty="0" err="1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정의훈교수님</a:t>
            </a: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r"/>
            <a:r>
              <a:rPr lang="en-US" altLang="ko-KR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2015156048 </a:t>
            </a:r>
            <a:r>
              <a:rPr lang="ko-KR" altLang="en-US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황다솔 지도교수 </a:t>
            </a:r>
            <a:r>
              <a:rPr lang="ko-KR" altLang="en-US" sz="2000" dirty="0" err="1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정의훈교수님</a:t>
            </a:r>
            <a:endParaRPr lang="ko-KR" altLang="en-US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3DB573-CF65-4E7A-AA2F-F193D5F110EC}"/>
              </a:ext>
            </a:extLst>
          </p:cNvPr>
          <p:cNvSpPr txBox="1"/>
          <p:nvPr/>
        </p:nvSpPr>
        <p:spPr>
          <a:xfrm>
            <a:off x="1211580" y="1335330"/>
            <a:ext cx="9768840" cy="3508653"/>
          </a:xfrm>
          <a:prstGeom prst="rect">
            <a:avLst/>
          </a:prstGeom>
          <a:noFill/>
          <a:ln w="38100" cap="flat" cmpd="sng" algn="ctr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5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  <a:gs pos="59000">
                  <a:schemeClr val="tx2">
                    <a:lumMod val="40000"/>
                    <a:lumOff val="60000"/>
                  </a:schemeClr>
                </a:gs>
                <a:gs pos="48000">
                  <a:schemeClr val="tx2">
                    <a:lumMod val="40000"/>
                    <a:lumOff val="60000"/>
                  </a:schemeClr>
                </a:gs>
                <a:gs pos="100000">
                  <a:schemeClr val="tx1"/>
                </a:gs>
              </a:gsLst>
              <a:lin ang="5400000" scaled="1"/>
            </a:gra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US" altLang="ko-KR" sz="4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/>
            <a:r>
              <a:rPr lang="ko-KR" altLang="en-US" sz="4400" dirty="0" err="1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리얼센스를</a:t>
            </a:r>
            <a:r>
              <a:rPr lang="ko-KR" altLang="en-US" sz="4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활용한 </a:t>
            </a:r>
            <a:endParaRPr lang="en-US" altLang="ko-KR" sz="4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/>
            <a:r>
              <a:rPr lang="ko-KR" altLang="en-US" sz="4400" dirty="0" err="1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수어</a:t>
            </a:r>
            <a:r>
              <a:rPr lang="ko-KR" altLang="en-US" sz="4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번역기</a:t>
            </a:r>
            <a:endParaRPr lang="en-US" altLang="ko-KR" sz="4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/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Sign language translator using Real Sense</a:t>
            </a:r>
          </a:p>
          <a:p>
            <a:pPr algn="ctr"/>
            <a:endParaRPr lang="ko-KR" altLang="en-US" sz="5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9BA521-893A-4108-9BBF-F4C2EECB1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6652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CF27EB-F77D-48AE-A007-ECEB77E1A575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–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정확도 향상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F5D288-2921-4E25-A66D-FA6768441E7A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0BB9878-EE6C-470D-8159-5749440782E1}"/>
              </a:ext>
            </a:extLst>
          </p:cNvPr>
          <p:cNvSpPr/>
          <p:nvPr/>
        </p:nvSpPr>
        <p:spPr>
          <a:xfrm>
            <a:off x="1149703" y="1452689"/>
            <a:ext cx="1076362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ea"/>
              <a:buAutoNum type="circleNumDbPlain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동작의 구분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buFont typeface="Wingdings" panose="05000000000000000000" pitchFamily="2" charset="2"/>
              <a:buChar char="§"/>
              <a:defRPr/>
            </a:pP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‘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때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’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해당 </a:t>
            </a:r>
            <a:r>
              <a:rPr lang="ko-KR" altLang="en-US" sz="2800" dirty="0" err="1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수어에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속하는 </a:t>
            </a:r>
            <a:r>
              <a:rPr lang="ko-KR" altLang="en-US" sz="28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모든 동작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을 하나의 분류로 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	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구분하도록 데이터셋을 구성 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5" name="그림 51">
            <a:extLst>
              <a:ext uri="{FF2B5EF4-FFF2-40B4-BE49-F238E27FC236}">
                <a16:creationId xmlns:a16="http://schemas.microsoft.com/office/drawing/2014/main" id="{AEF45394-432E-474A-96F9-4E6EA002EF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/>
          <a:stretch/>
        </p:blipFill>
        <p:spPr bwMode="auto">
          <a:xfrm>
            <a:off x="4343975" y="3313086"/>
            <a:ext cx="3504051" cy="249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7DA5F97-3BE0-4F1C-A28F-460326936E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9" y="3313086"/>
            <a:ext cx="3746072" cy="2491138"/>
          </a:xfrm>
          <a:prstGeom prst="rect">
            <a:avLst/>
          </a:prstGeom>
        </p:spPr>
      </p:pic>
      <p:pic>
        <p:nvPicPr>
          <p:cNvPr id="8" name="그림 7" descr="실내, 사람이(가) 표시된 사진&#10;&#10;자동 생성된 설명">
            <a:extLst>
              <a:ext uri="{FF2B5EF4-FFF2-40B4-BE49-F238E27FC236}">
                <a16:creationId xmlns:a16="http://schemas.microsoft.com/office/drawing/2014/main" id="{6EC49758-C445-44AC-A6ED-FDDB109FF7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601" y="3314030"/>
            <a:ext cx="1605869" cy="1204401"/>
          </a:xfrm>
          <a:prstGeom prst="rect">
            <a:avLst/>
          </a:prstGeom>
        </p:spPr>
      </p:pic>
      <p:pic>
        <p:nvPicPr>
          <p:cNvPr id="11" name="그림 10" descr="사람, 쥐고있는이(가) 표시된 사진&#10;&#10;자동 생성된 설명">
            <a:extLst>
              <a:ext uri="{FF2B5EF4-FFF2-40B4-BE49-F238E27FC236}">
                <a16:creationId xmlns:a16="http://schemas.microsoft.com/office/drawing/2014/main" id="{4301C919-4911-4051-9CBF-1140D7178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965" y="4589663"/>
            <a:ext cx="1605869" cy="1204401"/>
          </a:xfrm>
          <a:prstGeom prst="rect">
            <a:avLst/>
          </a:prstGeom>
        </p:spPr>
      </p:pic>
      <p:pic>
        <p:nvPicPr>
          <p:cNvPr id="12" name="그림 11" descr="사람, 쥐고있는, 실내, 여자이(가) 표시된 사진&#10;&#10;자동 생성된 설명">
            <a:extLst>
              <a:ext uri="{FF2B5EF4-FFF2-40B4-BE49-F238E27FC236}">
                <a16:creationId xmlns:a16="http://schemas.microsoft.com/office/drawing/2014/main" id="{4E7ECE74-01A6-4A39-A6D6-72BB187225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7879" y="4593309"/>
            <a:ext cx="1599591" cy="1199693"/>
          </a:xfrm>
          <a:prstGeom prst="rect">
            <a:avLst/>
          </a:prstGeom>
        </p:spPr>
      </p:pic>
      <p:pic>
        <p:nvPicPr>
          <p:cNvPr id="13" name="그림 12" descr="사람이(가) 표시된 사진&#10;&#10;자동 생성된 설명">
            <a:extLst>
              <a:ext uri="{FF2B5EF4-FFF2-40B4-BE49-F238E27FC236}">
                <a16:creationId xmlns:a16="http://schemas.microsoft.com/office/drawing/2014/main" id="{9D75ACAE-565A-44A1-B4AB-0B66B45821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965" y="3313086"/>
            <a:ext cx="1605867" cy="120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15950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CF27EB-F77D-48AE-A007-ECEB77E1A575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–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정확도 향상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F5D288-2921-4E25-A66D-FA6768441E7A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0BB9878-EE6C-470D-8159-5749440782E1}"/>
              </a:ext>
            </a:extLst>
          </p:cNvPr>
          <p:cNvSpPr/>
          <p:nvPr/>
        </p:nvSpPr>
        <p:spPr>
          <a:xfrm>
            <a:off x="1149703" y="1349130"/>
            <a:ext cx="107636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ea"/>
              <a:buAutoNum type="circleNumDbPlain" startAt="2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추가 학습을 통한 정확도와 신뢰도 향상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218A2BE6-72B1-46C5-BA33-C5138DE74D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2195" y="5152914"/>
            <a:ext cx="4488460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ko-KR" sz="3200" b="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0.66% </a:t>
            </a:r>
            <a:r>
              <a:rPr lang="en-US" altLang="ko-KR" sz="3200" b="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 1.00% </a:t>
            </a:r>
          </a:p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ko-KR" altLang="en-US" sz="3200" b="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정확도와 신뢰도 증가</a:t>
            </a:r>
            <a:endParaRPr lang="ko-KR" altLang="en-US" sz="3200" b="0" dirty="0">
              <a:solidFill>
                <a:srgbClr val="FF66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45FFB3A-CFA8-4BAB-B792-F3959F277599}"/>
              </a:ext>
            </a:extLst>
          </p:cNvPr>
          <p:cNvGrpSpPr/>
          <p:nvPr/>
        </p:nvGrpSpPr>
        <p:grpSpPr>
          <a:xfrm>
            <a:off x="2564190" y="2716904"/>
            <a:ext cx="7200950" cy="2084641"/>
            <a:chOff x="2367051" y="4797289"/>
            <a:chExt cx="5572545" cy="1456443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9738D48-F699-4F20-91C6-D2BFB082F72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692" t="-6433" r="1997" b="2499"/>
            <a:stretch/>
          </p:blipFill>
          <p:spPr bwMode="auto">
            <a:xfrm>
              <a:off x="2367051" y="4797289"/>
              <a:ext cx="2731900" cy="1456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D5FE465E-4B00-4C34-B62E-13094B1BC5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59909" y="4870451"/>
              <a:ext cx="2579687" cy="1358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2FD32E-D467-4805-8EA9-477C83D4A01B}"/>
              </a:ext>
            </a:extLst>
          </p:cNvPr>
          <p:cNvSpPr/>
          <p:nvPr/>
        </p:nvSpPr>
        <p:spPr>
          <a:xfrm>
            <a:off x="1332735" y="1787153"/>
            <a:ext cx="6962162" cy="6848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sz="28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이미지 학습을</a:t>
            </a:r>
            <a:r>
              <a:rPr lang="ko-KR" altLang="en-US" sz="28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sz="28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20,000</a:t>
            </a:r>
            <a:r>
              <a:rPr lang="ko-KR" altLang="en-US" sz="28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차례 거친 결과</a:t>
            </a:r>
            <a:endParaRPr lang="en-US" altLang="ko-KR" sz="280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AE617BD-A475-4A14-9A41-05BBA6C4B3F5}"/>
              </a:ext>
            </a:extLst>
          </p:cNvPr>
          <p:cNvSpPr/>
          <p:nvPr/>
        </p:nvSpPr>
        <p:spPr>
          <a:xfrm>
            <a:off x="2632856" y="3184367"/>
            <a:ext cx="3461548" cy="455593"/>
          </a:xfrm>
          <a:prstGeom prst="rect">
            <a:avLst/>
          </a:prstGeom>
          <a:noFill/>
          <a:ln w="76200" cap="flat" cmpd="sng" algn="ctr">
            <a:solidFill>
              <a:srgbClr val="FFFF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FC8878B-80D5-42BF-9673-FC09007C127C}"/>
              </a:ext>
            </a:extLst>
          </p:cNvPr>
          <p:cNvSpPr/>
          <p:nvPr/>
        </p:nvSpPr>
        <p:spPr>
          <a:xfrm>
            <a:off x="6362954" y="3267668"/>
            <a:ext cx="3461548" cy="436978"/>
          </a:xfrm>
          <a:prstGeom prst="rect">
            <a:avLst/>
          </a:prstGeom>
          <a:noFill/>
          <a:ln w="76200" cap="flat" cmpd="sng" algn="ctr">
            <a:solidFill>
              <a:srgbClr val="FFFF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115060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CF27EB-F77D-48AE-A007-ECEB77E1A575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–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정확도 향상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F5D288-2921-4E25-A66D-FA6768441E7A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8235871-B66D-4427-B2F0-6773EAE461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47" y="2905738"/>
            <a:ext cx="5054108" cy="3495079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E88EF7DB-2D48-488E-82DF-1EF5560BBEAC}"/>
              </a:ext>
            </a:extLst>
          </p:cNvPr>
          <p:cNvGrpSpPr/>
          <p:nvPr/>
        </p:nvGrpSpPr>
        <p:grpSpPr>
          <a:xfrm>
            <a:off x="5764586" y="3642340"/>
            <a:ext cx="2513469" cy="1219459"/>
            <a:chOff x="7763466" y="1869646"/>
            <a:chExt cx="3398121" cy="1610992"/>
          </a:xfrm>
        </p:grpSpPr>
        <p:pic>
          <p:nvPicPr>
            <p:cNvPr id="3" name="그림 2" descr="텍스트이(가) 표시된 사진&#10;&#10;자동 생성된 설명">
              <a:extLst>
                <a:ext uri="{FF2B5EF4-FFF2-40B4-BE49-F238E27FC236}">
                  <a16:creationId xmlns:a16="http://schemas.microsoft.com/office/drawing/2014/main" id="{8BB2D2B0-1E6F-4F2D-92BD-68AAD9BB77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566" r="53319" b="53260"/>
            <a:stretch/>
          </p:blipFill>
          <p:spPr>
            <a:xfrm>
              <a:off x="7763466" y="1869646"/>
              <a:ext cx="3398121" cy="1610992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6BBDC32-5E21-4F6B-A6B0-24B8877C375E}"/>
                </a:ext>
              </a:extLst>
            </p:cNvPr>
            <p:cNvSpPr/>
            <p:nvPr/>
          </p:nvSpPr>
          <p:spPr>
            <a:xfrm>
              <a:off x="7816606" y="2413532"/>
              <a:ext cx="3291840" cy="523220"/>
            </a:xfrm>
            <a:prstGeom prst="rect">
              <a:avLst/>
            </a:prstGeom>
            <a:noFill/>
            <a:ln w="76200" cap="flat" cmpd="sng" algn="ctr">
              <a:solidFill>
                <a:srgbClr val="FF0000"/>
              </a:solidFill>
              <a:prstDash val="sys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4BA2C744-C4BA-40DB-98E3-2C34B5A974C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" r="2731" b="5084"/>
          <a:stretch/>
        </p:blipFill>
        <p:spPr>
          <a:xfrm>
            <a:off x="8597795" y="3051853"/>
            <a:ext cx="3020938" cy="231042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904BAD7E-5E20-481A-BEA4-21AE3EA6FAFB}"/>
              </a:ext>
            </a:extLst>
          </p:cNvPr>
          <p:cNvSpPr/>
          <p:nvPr/>
        </p:nvSpPr>
        <p:spPr>
          <a:xfrm>
            <a:off x="8647934" y="4825939"/>
            <a:ext cx="786284" cy="298102"/>
          </a:xfrm>
          <a:prstGeom prst="rect">
            <a:avLst/>
          </a:prstGeom>
          <a:noFill/>
          <a:ln w="76200" cap="flat" cmpd="sng" algn="ctr">
            <a:solidFill>
              <a:srgbClr val="FFFF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E63F1ED-B457-4646-AC2E-2851D77CDF62}"/>
              </a:ext>
            </a:extLst>
          </p:cNvPr>
          <p:cNvSpPr/>
          <p:nvPr/>
        </p:nvSpPr>
        <p:spPr>
          <a:xfrm>
            <a:off x="1149703" y="1234319"/>
            <a:ext cx="107636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ea"/>
              <a:buAutoNum type="circleNumDbPlain" startAt="3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데이터셋 단순화 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(1)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D6A6F9-CCC9-4BFB-B386-2686A3B54C32}"/>
              </a:ext>
            </a:extLst>
          </p:cNvPr>
          <p:cNvSpPr txBox="1"/>
          <p:nvPr/>
        </p:nvSpPr>
        <p:spPr>
          <a:xfrm>
            <a:off x="1744422" y="1783653"/>
            <a:ext cx="10168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400" dirty="0" err="1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수어를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촬영할 때 존재하는 </a:t>
            </a:r>
            <a:r>
              <a:rPr lang="ko-KR" altLang="en-US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환경적인 요소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를 단순화하기 위해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검은 배경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검은 옷을 입고 촬영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58EF5E-3AA0-4805-8DCD-E7A1E83661E5}"/>
              </a:ext>
            </a:extLst>
          </p:cNvPr>
          <p:cNvSpPr txBox="1"/>
          <p:nvPr/>
        </p:nvSpPr>
        <p:spPr>
          <a:xfrm>
            <a:off x="8166295" y="5988641"/>
            <a:ext cx="5749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10101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= </a:t>
            </a:r>
            <a:r>
              <a:rPr lang="ko-KR" altLang="en-US" sz="2800" dirty="0">
                <a:solidFill>
                  <a:srgbClr val="10101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낮은 인식률과 신뢰도 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D6F7090-7CDD-4A21-BB1E-6B2FE1A82CCA}"/>
              </a:ext>
            </a:extLst>
          </p:cNvPr>
          <p:cNvSpPr/>
          <p:nvPr/>
        </p:nvSpPr>
        <p:spPr>
          <a:xfrm>
            <a:off x="7200901" y="3603215"/>
            <a:ext cx="403860" cy="231387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3FE873A-E909-442C-9F4D-F81D3F2F307E}"/>
              </a:ext>
            </a:extLst>
          </p:cNvPr>
          <p:cNvSpPr/>
          <p:nvPr/>
        </p:nvSpPr>
        <p:spPr>
          <a:xfrm>
            <a:off x="7200901" y="3831576"/>
            <a:ext cx="403860" cy="231387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08108FA-3ACA-4E4F-A94E-16BD0668D56F}"/>
              </a:ext>
            </a:extLst>
          </p:cNvPr>
          <p:cNvSpPr/>
          <p:nvPr/>
        </p:nvSpPr>
        <p:spPr>
          <a:xfrm>
            <a:off x="7200901" y="4489223"/>
            <a:ext cx="403860" cy="231387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175AC40-2CA7-4207-886E-24ED03E1ADC5}"/>
              </a:ext>
            </a:extLst>
          </p:cNvPr>
          <p:cNvSpPr/>
          <p:nvPr/>
        </p:nvSpPr>
        <p:spPr>
          <a:xfrm>
            <a:off x="7200901" y="4724577"/>
            <a:ext cx="403860" cy="231387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000AEC-7338-4B1A-B157-4DC60B1CF36B}"/>
              </a:ext>
            </a:extLst>
          </p:cNvPr>
          <p:cNvSpPr txBox="1"/>
          <p:nvPr/>
        </p:nvSpPr>
        <p:spPr>
          <a:xfrm>
            <a:off x="2450624" y="3523457"/>
            <a:ext cx="12587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FFFF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왼쪽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4E374F-736A-4A54-8B77-8CE180AE2550}"/>
              </a:ext>
            </a:extLst>
          </p:cNvPr>
          <p:cNvSpPr txBox="1"/>
          <p:nvPr/>
        </p:nvSpPr>
        <p:spPr>
          <a:xfrm>
            <a:off x="2441659" y="4698236"/>
            <a:ext cx="12587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solidFill>
                  <a:srgbClr val="FFFF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다리</a:t>
            </a:r>
            <a:endParaRPr lang="ko-KR" altLang="en-US" sz="2400" dirty="0">
              <a:solidFill>
                <a:srgbClr val="FFFF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CDB7F2A-4E01-4DBB-803D-F7E4595AAA7E}"/>
              </a:ext>
            </a:extLst>
          </p:cNvPr>
          <p:cNvSpPr txBox="1"/>
          <p:nvPr/>
        </p:nvSpPr>
        <p:spPr>
          <a:xfrm>
            <a:off x="2441659" y="5815586"/>
            <a:ext cx="12587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FFFF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아프다</a:t>
            </a:r>
          </a:p>
        </p:txBody>
      </p:sp>
    </p:spTree>
    <p:extLst>
      <p:ext uri="{BB962C8B-B14F-4D97-AF65-F5344CB8AC3E}">
        <p14:creationId xmlns:p14="http://schemas.microsoft.com/office/powerpoint/2010/main" val="123406605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CF27EB-F77D-48AE-A007-ECEB77E1A575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–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정확도 향상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F5D288-2921-4E25-A66D-FA6768441E7A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E5B3843-03E8-4D0C-8DE3-30ABED41A1E5}"/>
              </a:ext>
            </a:extLst>
          </p:cNvPr>
          <p:cNvSpPr/>
          <p:nvPr/>
        </p:nvSpPr>
        <p:spPr>
          <a:xfrm>
            <a:off x="1149703" y="1234319"/>
            <a:ext cx="107636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ea"/>
              <a:buAutoNum type="circleNumDbPlain" startAt="3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데이터셋 단순화 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(1)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5DEA899-3DB6-464A-98C9-F7910BCCCB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46" y="2169430"/>
            <a:ext cx="5054108" cy="3407319"/>
          </a:xfrm>
          <a:prstGeom prst="rect">
            <a:avLst/>
          </a:prstGeom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C77CA5BA-C503-4B26-A8CD-BF7B6E2EF58B}"/>
              </a:ext>
            </a:extLst>
          </p:cNvPr>
          <p:cNvGrpSpPr/>
          <p:nvPr/>
        </p:nvGrpSpPr>
        <p:grpSpPr>
          <a:xfrm>
            <a:off x="8355027" y="2645263"/>
            <a:ext cx="3385579" cy="2601439"/>
            <a:chOff x="8476947" y="2964741"/>
            <a:chExt cx="3385579" cy="2601439"/>
          </a:xfrm>
        </p:grpSpPr>
        <p:pic>
          <p:nvPicPr>
            <p:cNvPr id="17" name="그림 16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1A4BCC47-F420-4A1C-A9C5-F33DBEC2DA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2" t="1236" r="1971" b="1632"/>
            <a:stretch/>
          </p:blipFill>
          <p:spPr>
            <a:xfrm>
              <a:off x="8476947" y="2964741"/>
              <a:ext cx="3385579" cy="2601439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56D71AB-CC4B-4268-B9E9-9378094DDCFA}"/>
                </a:ext>
              </a:extLst>
            </p:cNvPr>
            <p:cNvSpPr/>
            <p:nvPr/>
          </p:nvSpPr>
          <p:spPr>
            <a:xfrm>
              <a:off x="8568386" y="4842040"/>
              <a:ext cx="1683053" cy="377304"/>
            </a:xfrm>
            <a:prstGeom prst="rect">
              <a:avLst/>
            </a:prstGeom>
            <a:noFill/>
            <a:ln w="76200" cap="flat" cmpd="sng" algn="ctr">
              <a:solidFill>
                <a:srgbClr val="FFFF00"/>
              </a:solidFill>
              <a:prstDash val="sys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A5B049B-3E58-4ABB-9946-86AA8FB3B7CA}"/>
              </a:ext>
            </a:extLst>
          </p:cNvPr>
          <p:cNvSpPr txBox="1"/>
          <p:nvPr/>
        </p:nvSpPr>
        <p:spPr>
          <a:xfrm>
            <a:off x="6742291" y="5988641"/>
            <a:ext cx="5749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10101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= </a:t>
            </a:r>
            <a:r>
              <a:rPr lang="ko-KR" altLang="en-US" sz="2800" dirty="0">
                <a:solidFill>
                  <a:srgbClr val="10101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높아진 동작의 인식률과 신뢰도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ED043507-FAB5-4FC0-BE19-86FC352B53B8}"/>
              </a:ext>
            </a:extLst>
          </p:cNvPr>
          <p:cNvGrpSpPr/>
          <p:nvPr/>
        </p:nvGrpSpPr>
        <p:grpSpPr>
          <a:xfrm>
            <a:off x="5913053" y="2146586"/>
            <a:ext cx="2137549" cy="3544857"/>
            <a:chOff x="5777091" y="2330415"/>
            <a:chExt cx="2265415" cy="4039905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4B698B6F-C891-43EC-BB99-A7EF537A54C3}"/>
                </a:ext>
              </a:extLst>
            </p:cNvPr>
            <p:cNvGrpSpPr/>
            <p:nvPr/>
          </p:nvGrpSpPr>
          <p:grpSpPr>
            <a:xfrm>
              <a:off x="5777091" y="2330415"/>
              <a:ext cx="2265415" cy="4039905"/>
              <a:chOff x="7377874" y="2294160"/>
              <a:chExt cx="2265415" cy="4039905"/>
            </a:xfrm>
          </p:grpSpPr>
          <p:pic>
            <p:nvPicPr>
              <p:cNvPr id="15" name="그림 14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57922DA7-FDED-49C1-80E0-C5CA1C88E4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03" t="5192" r="42989" b="7203"/>
              <a:stretch/>
            </p:blipFill>
            <p:spPr>
              <a:xfrm>
                <a:off x="7377874" y="2294160"/>
                <a:ext cx="2265415" cy="3964879"/>
              </a:xfrm>
              <a:prstGeom prst="rect">
                <a:avLst/>
              </a:prstGeom>
            </p:spPr>
          </p:pic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904BAD7E-5E20-481A-BEA4-21AE3EA6FAFB}"/>
                  </a:ext>
                </a:extLst>
              </p:cNvPr>
              <p:cNvSpPr/>
              <p:nvPr/>
            </p:nvSpPr>
            <p:spPr>
              <a:xfrm>
                <a:off x="7377874" y="5988603"/>
                <a:ext cx="2172526" cy="345462"/>
              </a:xfrm>
              <a:prstGeom prst="rect">
                <a:avLst/>
              </a:prstGeom>
              <a:noFill/>
              <a:ln w="76200" cap="flat" cmpd="sng" algn="ctr">
                <a:solidFill>
                  <a:srgbClr val="00B0F0"/>
                </a:solidFill>
                <a:prstDash val="sys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4F845AE-5CDE-4083-8C5A-01B935F4FBBC}"/>
                </a:ext>
              </a:extLst>
            </p:cNvPr>
            <p:cNvSpPr/>
            <p:nvPr/>
          </p:nvSpPr>
          <p:spPr>
            <a:xfrm>
              <a:off x="7482841" y="2330415"/>
              <a:ext cx="403860" cy="231387"/>
            </a:xfrm>
            <a:prstGeom prst="rect">
              <a:avLst/>
            </a:prstGeom>
            <a:solidFill>
              <a:srgbClr val="00B0F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FAC3385-BDB6-4881-8814-53DD51C6B0E4}"/>
                </a:ext>
              </a:extLst>
            </p:cNvPr>
            <p:cNvSpPr/>
            <p:nvPr/>
          </p:nvSpPr>
          <p:spPr>
            <a:xfrm>
              <a:off x="7482841" y="2733354"/>
              <a:ext cx="403860" cy="231387"/>
            </a:xfrm>
            <a:prstGeom prst="rect">
              <a:avLst/>
            </a:prstGeom>
            <a:solidFill>
              <a:srgbClr val="00B0F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F0EA494-2CAD-4985-BD8D-61D6086CEE5E}"/>
                </a:ext>
              </a:extLst>
            </p:cNvPr>
            <p:cNvSpPr/>
            <p:nvPr/>
          </p:nvSpPr>
          <p:spPr>
            <a:xfrm>
              <a:off x="7504826" y="3135239"/>
              <a:ext cx="403860" cy="231387"/>
            </a:xfrm>
            <a:prstGeom prst="rect">
              <a:avLst/>
            </a:prstGeom>
            <a:solidFill>
              <a:srgbClr val="00B0F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D08B9223-216C-4E11-B457-50E5C11C112C}"/>
                </a:ext>
              </a:extLst>
            </p:cNvPr>
            <p:cNvSpPr/>
            <p:nvPr/>
          </p:nvSpPr>
          <p:spPr>
            <a:xfrm>
              <a:off x="7390272" y="3545798"/>
              <a:ext cx="403860" cy="231387"/>
            </a:xfrm>
            <a:prstGeom prst="rect">
              <a:avLst/>
            </a:prstGeom>
            <a:solidFill>
              <a:srgbClr val="00B0F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8C7489E-22EB-481B-AC5A-AE6DCDF7555A}"/>
                </a:ext>
              </a:extLst>
            </p:cNvPr>
            <p:cNvSpPr/>
            <p:nvPr/>
          </p:nvSpPr>
          <p:spPr>
            <a:xfrm>
              <a:off x="7390272" y="3956357"/>
              <a:ext cx="403860" cy="231387"/>
            </a:xfrm>
            <a:prstGeom prst="rect">
              <a:avLst/>
            </a:prstGeom>
            <a:solidFill>
              <a:srgbClr val="00B0F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2D5C66B4-C708-4477-BC56-2707695A66BB}"/>
                </a:ext>
              </a:extLst>
            </p:cNvPr>
            <p:cNvSpPr/>
            <p:nvPr/>
          </p:nvSpPr>
          <p:spPr>
            <a:xfrm>
              <a:off x="7397018" y="4381102"/>
              <a:ext cx="403860" cy="231387"/>
            </a:xfrm>
            <a:prstGeom prst="rect">
              <a:avLst/>
            </a:prstGeom>
            <a:solidFill>
              <a:srgbClr val="00B0F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92A33852-1467-439E-A247-E8E749FA409A}"/>
                </a:ext>
              </a:extLst>
            </p:cNvPr>
            <p:cNvSpPr/>
            <p:nvPr/>
          </p:nvSpPr>
          <p:spPr>
            <a:xfrm>
              <a:off x="7482841" y="4842040"/>
              <a:ext cx="403860" cy="231387"/>
            </a:xfrm>
            <a:prstGeom prst="rect">
              <a:avLst/>
            </a:prstGeom>
            <a:solidFill>
              <a:srgbClr val="00B0F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48F19E30-8F82-44AD-9BDA-A6EC5793D0C1}"/>
                </a:ext>
              </a:extLst>
            </p:cNvPr>
            <p:cNvSpPr/>
            <p:nvPr/>
          </p:nvSpPr>
          <p:spPr>
            <a:xfrm>
              <a:off x="7482841" y="5222504"/>
              <a:ext cx="403860" cy="231387"/>
            </a:xfrm>
            <a:prstGeom prst="rect">
              <a:avLst/>
            </a:prstGeom>
            <a:solidFill>
              <a:srgbClr val="00B0F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ECE2691-C403-467A-BE85-0866C180C02F}"/>
                </a:ext>
              </a:extLst>
            </p:cNvPr>
            <p:cNvSpPr/>
            <p:nvPr/>
          </p:nvSpPr>
          <p:spPr>
            <a:xfrm>
              <a:off x="7482841" y="5623681"/>
              <a:ext cx="403860" cy="231387"/>
            </a:xfrm>
            <a:prstGeom prst="rect">
              <a:avLst/>
            </a:prstGeom>
            <a:solidFill>
              <a:srgbClr val="00B0F0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78E6B524-5418-444A-AC4B-B68FF3D6ADC2}"/>
              </a:ext>
            </a:extLst>
          </p:cNvPr>
          <p:cNvSpPr txBox="1"/>
          <p:nvPr/>
        </p:nvSpPr>
        <p:spPr>
          <a:xfrm>
            <a:off x="2396835" y="2797958"/>
            <a:ext cx="12587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FFFF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왼쪽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25CCBA4-0457-4C95-A4A5-1A59F63FE6AB}"/>
              </a:ext>
            </a:extLst>
          </p:cNvPr>
          <p:cNvSpPr txBox="1"/>
          <p:nvPr/>
        </p:nvSpPr>
        <p:spPr>
          <a:xfrm>
            <a:off x="2387870" y="3945842"/>
            <a:ext cx="12587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solidFill>
                  <a:srgbClr val="FFFF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다리</a:t>
            </a:r>
            <a:endParaRPr lang="ko-KR" altLang="en-US" sz="2400" dirty="0">
              <a:solidFill>
                <a:srgbClr val="FFFF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61C9E05-2243-4247-8D9F-0F613501DB39}"/>
              </a:ext>
            </a:extLst>
          </p:cNvPr>
          <p:cNvSpPr txBox="1"/>
          <p:nvPr/>
        </p:nvSpPr>
        <p:spPr>
          <a:xfrm>
            <a:off x="2387870" y="5036297"/>
            <a:ext cx="12587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FFFF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아프다</a:t>
            </a:r>
          </a:p>
        </p:txBody>
      </p:sp>
    </p:spTree>
    <p:extLst>
      <p:ext uri="{BB962C8B-B14F-4D97-AF65-F5344CB8AC3E}">
        <p14:creationId xmlns:p14="http://schemas.microsoft.com/office/powerpoint/2010/main" val="428169426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CF27EB-F77D-48AE-A007-ECEB77E1A575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–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정확도 향상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F5D288-2921-4E25-A66D-FA6768441E7A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0BB9878-EE6C-470D-8159-5749440782E1}"/>
              </a:ext>
            </a:extLst>
          </p:cNvPr>
          <p:cNvSpPr/>
          <p:nvPr/>
        </p:nvSpPr>
        <p:spPr>
          <a:xfrm>
            <a:off x="1149703" y="1280636"/>
            <a:ext cx="10763623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ea"/>
              <a:buAutoNum type="circleNumDbPlain" startAt="4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데이터셋 단순화 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(2) - Adaptive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Thresholding(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적응적 경계화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)</a:t>
            </a:r>
          </a:p>
          <a:p>
            <a:pPr marL="971550" lvl="1" indent="-514350"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각 화소의 이웃으로 계산하는 </a:t>
            </a:r>
            <a:r>
              <a:rPr lang="ko-KR" altLang="en-US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지역 경계화</a:t>
            </a:r>
            <a:r>
              <a:rPr lang="ko-KR" altLang="en-US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를 사용 </a:t>
            </a:r>
            <a:r>
              <a:rPr lang="en-US" altLang="ko-KR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</a:t>
            </a:r>
            <a:r>
              <a:rPr lang="ko-KR" altLang="en-US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각 화소를 이웃 화소의 평균값과 비교</a:t>
            </a:r>
            <a:r>
              <a:rPr lang="en-US" altLang="ko-KR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)</a:t>
            </a:r>
          </a:p>
        </p:txBody>
      </p:sp>
      <p:pic>
        <p:nvPicPr>
          <p:cNvPr id="5" name="그림 51">
            <a:extLst>
              <a:ext uri="{FF2B5EF4-FFF2-40B4-BE49-F238E27FC236}">
                <a16:creationId xmlns:a16="http://schemas.microsoft.com/office/drawing/2014/main" id="{DF848F2E-7020-443B-A51D-CC59DAFDAB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5"/>
          <a:stretch/>
        </p:blipFill>
        <p:spPr bwMode="auto">
          <a:xfrm>
            <a:off x="1780069" y="3988892"/>
            <a:ext cx="3504051" cy="249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그림 5" descr="실내, 사람이(가) 표시된 사진&#10;&#10;자동 생성된 설명">
            <a:extLst>
              <a:ext uri="{FF2B5EF4-FFF2-40B4-BE49-F238E27FC236}">
                <a16:creationId xmlns:a16="http://schemas.microsoft.com/office/drawing/2014/main" id="{9619DA0A-FE63-4A7C-A265-75EDC98CE9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36" y="3985354"/>
            <a:ext cx="1605869" cy="1204401"/>
          </a:xfrm>
          <a:prstGeom prst="rect">
            <a:avLst/>
          </a:prstGeom>
        </p:spPr>
      </p:pic>
      <p:pic>
        <p:nvPicPr>
          <p:cNvPr id="8" name="그림 7" descr="사람, 쥐고있는이(가) 표시된 사진&#10;&#10;자동 생성된 설명">
            <a:extLst>
              <a:ext uri="{FF2B5EF4-FFF2-40B4-BE49-F238E27FC236}">
                <a16:creationId xmlns:a16="http://schemas.microsoft.com/office/drawing/2014/main" id="{D6D4D656-4E1E-4C14-A26A-A977C2F7AB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200" y="5260987"/>
            <a:ext cx="1605869" cy="1204401"/>
          </a:xfrm>
          <a:prstGeom prst="rect">
            <a:avLst/>
          </a:prstGeom>
        </p:spPr>
      </p:pic>
      <p:pic>
        <p:nvPicPr>
          <p:cNvPr id="11" name="그림 10" descr="사람, 쥐고있는, 실내, 여자이(가) 표시된 사진&#10;&#10;자동 생성된 설명">
            <a:extLst>
              <a:ext uri="{FF2B5EF4-FFF2-40B4-BE49-F238E27FC236}">
                <a16:creationId xmlns:a16="http://schemas.microsoft.com/office/drawing/2014/main" id="{4374339D-6238-4198-837D-C0AB981691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14" y="5264633"/>
            <a:ext cx="1599591" cy="1199693"/>
          </a:xfrm>
          <a:prstGeom prst="rect">
            <a:avLst/>
          </a:prstGeom>
        </p:spPr>
      </p:pic>
      <p:pic>
        <p:nvPicPr>
          <p:cNvPr id="12" name="그림 11" descr="사람이(가) 표시된 사진&#10;&#10;자동 생성된 설명">
            <a:extLst>
              <a:ext uri="{FF2B5EF4-FFF2-40B4-BE49-F238E27FC236}">
                <a16:creationId xmlns:a16="http://schemas.microsoft.com/office/drawing/2014/main" id="{66A99BEE-3A85-4B59-9141-19C8A5B5DD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200" y="3984410"/>
            <a:ext cx="1605867" cy="120440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567D004-B6EF-4FC5-AC34-651F907936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73527" y="2521383"/>
            <a:ext cx="2024519" cy="8826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FDFAAE0-F65B-4059-8C53-FA2AB79D4DE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27391" y="2399272"/>
            <a:ext cx="2535291" cy="1153205"/>
          </a:xfrm>
          <a:prstGeom prst="rect">
            <a:avLst/>
          </a:prstGeom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59A23CB1-77FC-4B57-B3C2-98A5E89FD4D4}"/>
              </a:ext>
            </a:extLst>
          </p:cNvPr>
          <p:cNvSpPr/>
          <p:nvPr/>
        </p:nvSpPr>
        <p:spPr>
          <a:xfrm>
            <a:off x="5576047" y="2705940"/>
            <a:ext cx="1039906" cy="4572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AD96E19-4F8C-4CF8-8A9C-4CDE7D0C7205}"/>
              </a:ext>
            </a:extLst>
          </p:cNvPr>
          <p:cNvSpPr/>
          <p:nvPr/>
        </p:nvSpPr>
        <p:spPr>
          <a:xfrm>
            <a:off x="5576047" y="4843493"/>
            <a:ext cx="1039906" cy="4572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DFF1F4F-8407-435B-B8CB-175C47AA52BE}"/>
              </a:ext>
            </a:extLst>
          </p:cNvPr>
          <p:cNvSpPr/>
          <p:nvPr/>
        </p:nvSpPr>
        <p:spPr>
          <a:xfrm>
            <a:off x="1579418" y="2373161"/>
            <a:ext cx="8839200" cy="1153206"/>
          </a:xfrm>
          <a:prstGeom prst="rect">
            <a:avLst/>
          </a:prstGeom>
          <a:noFill/>
          <a:ln w="381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9007CC7-98ED-4E80-BD56-E3596EA50BC6}"/>
              </a:ext>
            </a:extLst>
          </p:cNvPr>
          <p:cNvSpPr/>
          <p:nvPr/>
        </p:nvSpPr>
        <p:spPr>
          <a:xfrm>
            <a:off x="1583554" y="3674589"/>
            <a:ext cx="8839200" cy="2920179"/>
          </a:xfrm>
          <a:prstGeom prst="rect">
            <a:avLst/>
          </a:prstGeom>
          <a:noFill/>
          <a:ln w="381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CA2E27-B819-4910-89F2-8E0706E17561}"/>
              </a:ext>
            </a:extLst>
          </p:cNvPr>
          <p:cNvSpPr/>
          <p:nvPr/>
        </p:nvSpPr>
        <p:spPr>
          <a:xfrm>
            <a:off x="5419344" y="2191605"/>
            <a:ext cx="1196609" cy="38557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&lt;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예시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&gt;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55C6B28-5A10-431A-8575-43D079E959DA}"/>
              </a:ext>
            </a:extLst>
          </p:cNvPr>
          <p:cNvSpPr/>
          <p:nvPr/>
        </p:nvSpPr>
        <p:spPr>
          <a:xfrm>
            <a:off x="4727880" y="3591155"/>
            <a:ext cx="2602991" cy="38557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&lt;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적응된 이미지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&gt;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447508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8AE75FB9-592A-4F97-83D2-2251CF6799D8}"/>
              </a:ext>
            </a:extLst>
          </p:cNvPr>
          <p:cNvSpPr txBox="1"/>
          <p:nvPr/>
        </p:nvSpPr>
        <p:spPr>
          <a:xfrm>
            <a:off x="578734" y="2002419"/>
            <a:ext cx="327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endParaRPr lang="en-US" altLang="ko-KR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D498C9-E1BE-4BFE-92D2-2C9683732A8F}"/>
              </a:ext>
            </a:extLst>
          </p:cNvPr>
          <p:cNvSpPr txBox="1"/>
          <p:nvPr/>
        </p:nvSpPr>
        <p:spPr>
          <a:xfrm>
            <a:off x="4154446" y="3749667"/>
            <a:ext cx="99190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AutoNum type="arabicPeriod"/>
            </a:pP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800100" lvl="1" indent="-342900">
              <a:buAutoNum type="arabicPeriod"/>
            </a:pP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관련 연구 및 사례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(1)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11" name="그림 5">
            <a:extLst>
              <a:ext uri="{FF2B5EF4-FFF2-40B4-BE49-F238E27FC236}">
                <a16:creationId xmlns:a16="http://schemas.microsoft.com/office/drawing/2014/main" id="{7394182C-0DB6-4549-9E37-710689FCF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1185" y="1258593"/>
            <a:ext cx="2122487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직사각형 6">
            <a:extLst>
              <a:ext uri="{FF2B5EF4-FFF2-40B4-BE49-F238E27FC236}">
                <a16:creationId xmlns:a16="http://schemas.microsoft.com/office/drawing/2014/main" id="{1667764C-E4EB-4838-A13F-542B548F98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7274" y="1437663"/>
            <a:ext cx="707224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latinLnBrk="1">
              <a:spcBef>
                <a:spcPct val="0"/>
              </a:spcBef>
              <a:buClrTx/>
              <a:buFontTx/>
              <a:buNone/>
              <a:defRPr/>
            </a:pPr>
            <a:r>
              <a:rPr lang="ko-KR" altLang="en-US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언어장갑</a:t>
            </a:r>
            <a:endParaRPr lang="en-US" altLang="ko-KR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latinLnBrk="1">
              <a:spcBef>
                <a:spcPct val="0"/>
              </a:spcBef>
              <a:buClrTx/>
              <a:buFontTx/>
              <a:buNone/>
              <a:defRPr/>
            </a:pPr>
            <a:r>
              <a:rPr lang="ko-KR" altLang="en-US" sz="1600" b="0" dirty="0">
                <a:solidFill>
                  <a:schemeClr val="tx1">
                    <a:lumMod val="7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특수 제작한 장갑을 착용하여 손가락 관절의 위치에 따라 </a:t>
            </a:r>
            <a:endParaRPr lang="en-US" altLang="ko-KR" sz="1600" b="0" dirty="0">
              <a:solidFill>
                <a:schemeClr val="tx1">
                  <a:lumMod val="75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latinLnBrk="1">
              <a:spcBef>
                <a:spcPct val="0"/>
              </a:spcBef>
              <a:buClrTx/>
              <a:buFontTx/>
              <a:buNone/>
              <a:defRPr/>
            </a:pPr>
            <a:r>
              <a:rPr lang="ko-KR" altLang="en-US" sz="1600" b="0" dirty="0">
                <a:solidFill>
                  <a:schemeClr val="tx1">
                    <a:lumMod val="7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수화 알파벳의 문자들을 코드화</a:t>
            </a:r>
            <a:endParaRPr lang="en-US" altLang="ko-KR" sz="1600" b="0" dirty="0">
              <a:solidFill>
                <a:schemeClr val="tx1">
                  <a:lumMod val="75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14" name="그룹 9">
            <a:extLst>
              <a:ext uri="{FF2B5EF4-FFF2-40B4-BE49-F238E27FC236}">
                <a16:creationId xmlns:a16="http://schemas.microsoft.com/office/drawing/2014/main" id="{DDF0B44A-7C27-43BC-84A3-B1E1E84D8825}"/>
              </a:ext>
            </a:extLst>
          </p:cNvPr>
          <p:cNvGrpSpPr>
            <a:grpSpLocks/>
          </p:cNvGrpSpPr>
          <p:nvPr/>
        </p:nvGrpSpPr>
        <p:grpSpPr bwMode="auto">
          <a:xfrm>
            <a:off x="1308695" y="2905106"/>
            <a:ext cx="2122487" cy="2347913"/>
            <a:chOff x="1043608" y="3212976"/>
            <a:chExt cx="2121666" cy="2348650"/>
          </a:xfrm>
        </p:grpSpPr>
        <p:pic>
          <p:nvPicPr>
            <p:cNvPr id="15" name="그림 8">
              <a:extLst>
                <a:ext uri="{FF2B5EF4-FFF2-40B4-BE49-F238E27FC236}">
                  <a16:creationId xmlns:a16="http://schemas.microsoft.com/office/drawing/2014/main" id="{5AA34373-1C9D-481B-9666-B4536B25CB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543" b="-14543"/>
            <a:stretch>
              <a:fillRect/>
            </a:stretch>
          </p:blipFill>
          <p:spPr bwMode="auto">
            <a:xfrm>
              <a:off x="1043681" y="3330297"/>
              <a:ext cx="2121592" cy="2231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그림 7">
              <a:extLst>
                <a:ext uri="{FF2B5EF4-FFF2-40B4-BE49-F238E27FC236}">
                  <a16:creationId xmlns:a16="http://schemas.microsoft.com/office/drawing/2014/main" id="{913A30E0-847D-497E-9F14-9C61007EEF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93" b="83653"/>
            <a:stretch>
              <a:fillRect/>
            </a:stretch>
          </p:blipFill>
          <p:spPr bwMode="auto">
            <a:xfrm>
              <a:off x="1043608" y="3212976"/>
              <a:ext cx="2121666" cy="3240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7" name="직사각형 10">
            <a:extLst>
              <a:ext uri="{FF2B5EF4-FFF2-40B4-BE49-F238E27FC236}">
                <a16:creationId xmlns:a16="http://schemas.microsoft.com/office/drawing/2014/main" id="{CE824320-C919-49F6-9A00-0773F5CD28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4447" y="3531851"/>
            <a:ext cx="7602862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latinLnBrk="1">
              <a:spcBef>
                <a:spcPct val="0"/>
              </a:spcBef>
              <a:buClrTx/>
              <a:buFontTx/>
              <a:buNone/>
              <a:defRPr/>
            </a:pPr>
            <a:r>
              <a:rPr lang="ko-KR" altLang="en-US" b="0" dirty="0" err="1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수어번역도우미</a:t>
            </a:r>
            <a:endParaRPr lang="en-US" altLang="ko-KR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latinLnBrk="1">
              <a:spcBef>
                <a:spcPct val="0"/>
              </a:spcBef>
              <a:buClrTx/>
              <a:buFontTx/>
              <a:buNone/>
              <a:defRPr/>
            </a:pPr>
            <a:r>
              <a:rPr lang="ko-KR" altLang="en-US" sz="1600" b="0" dirty="0">
                <a:solidFill>
                  <a:schemeClr val="tx1">
                    <a:lumMod val="7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텍스트를 입력하면 마네킹이 문장에 맞는 동작을 취함 </a:t>
            </a:r>
            <a:endParaRPr lang="en-US" altLang="ko-KR" sz="1600" b="0" dirty="0">
              <a:solidFill>
                <a:schemeClr val="tx1">
                  <a:lumMod val="75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18" name="그림 11">
            <a:extLst>
              <a:ext uri="{FF2B5EF4-FFF2-40B4-BE49-F238E27FC236}">
                <a16:creationId xmlns:a16="http://schemas.microsoft.com/office/drawing/2014/main" id="{F8AA70FE-059A-4005-A178-EF5C6B587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1185" y="5016800"/>
            <a:ext cx="2119313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직사각형 12">
            <a:extLst>
              <a:ext uri="{FF2B5EF4-FFF2-40B4-BE49-F238E27FC236}">
                <a16:creationId xmlns:a16="http://schemas.microsoft.com/office/drawing/2014/main" id="{82FA6B12-BF0E-4B22-8A07-850E39460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8663" y="5268895"/>
            <a:ext cx="810444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latinLnBrk="1">
              <a:spcBef>
                <a:spcPct val="0"/>
              </a:spcBef>
              <a:buClrTx/>
              <a:buFontTx/>
              <a:buNone/>
              <a:defRPr/>
            </a:pPr>
            <a:r>
              <a:rPr lang="ko-KR" altLang="en-US" b="0" dirty="0" err="1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넥벤드</a:t>
            </a:r>
            <a:endParaRPr lang="en-US" altLang="ko-KR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latinLnBrk="1">
              <a:spcBef>
                <a:spcPct val="0"/>
              </a:spcBef>
              <a:buClrTx/>
              <a:buFontTx/>
              <a:buNone/>
              <a:defRPr/>
            </a:pPr>
            <a:r>
              <a:rPr lang="ko-KR" altLang="en-US" sz="1600" b="0" dirty="0" err="1">
                <a:solidFill>
                  <a:schemeClr val="tx1">
                    <a:lumMod val="7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넥벤드의</a:t>
            </a:r>
            <a:r>
              <a:rPr lang="ko-KR" altLang="en-US" sz="1600" b="0" dirty="0">
                <a:solidFill>
                  <a:schemeClr val="tx1">
                    <a:lumMod val="7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왼쪽 오른쪽을 구분하여 소리나는 방향으로 진동으로 알림</a:t>
            </a:r>
            <a:endParaRPr lang="en-US" altLang="ko-KR" sz="1600" b="0" dirty="0">
              <a:solidFill>
                <a:schemeClr val="tx1">
                  <a:lumMod val="75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86BE487-4C38-4A5C-937B-A2C4008B1088}"/>
              </a:ext>
            </a:extLst>
          </p:cNvPr>
          <p:cNvGrpSpPr/>
          <p:nvPr/>
        </p:nvGrpSpPr>
        <p:grpSpPr>
          <a:xfrm>
            <a:off x="-284089" y="0"/>
            <a:ext cx="12476089" cy="6858000"/>
            <a:chOff x="3930453" y="102851"/>
            <a:chExt cx="12476089" cy="6858000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A0413D6-2E2E-444B-8C48-90539C76FA6C}"/>
                </a:ext>
              </a:extLst>
            </p:cNvPr>
            <p:cNvSpPr/>
            <p:nvPr/>
          </p:nvSpPr>
          <p:spPr>
            <a:xfrm>
              <a:off x="4214542" y="102851"/>
              <a:ext cx="12192000" cy="685800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FEA8B5-2659-49B5-AFA8-F0BA0007DDBB}"/>
                </a:ext>
              </a:extLst>
            </p:cNvPr>
            <p:cNvSpPr txBox="1"/>
            <p:nvPr/>
          </p:nvSpPr>
          <p:spPr>
            <a:xfrm>
              <a:off x="3930453" y="1043505"/>
              <a:ext cx="12476089" cy="5016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1">
                <a:spcBef>
                  <a:spcPct val="0"/>
                </a:spcBef>
                <a:defRPr/>
              </a:pPr>
              <a:r>
                <a:rPr lang="ko-KR" altLang="en-US" sz="3600" dirty="0">
                  <a:solidFill>
                    <a:schemeClr val="bg1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언어장갑 </a:t>
              </a:r>
              <a:endParaRPr lang="en-US" altLang="ko-KR" sz="3600" dirty="0">
                <a:solidFill>
                  <a:schemeClr val="bg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  <a:p>
              <a:pPr algn="ctr" latinLnBrk="1">
                <a:spcBef>
                  <a:spcPct val="0"/>
                </a:spcBef>
                <a:defRPr/>
              </a:pPr>
              <a:r>
                <a:rPr lang="ko-KR" altLang="en-US" sz="2400" dirty="0">
                  <a:solidFill>
                    <a:srgbClr val="FF66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휴대성이 낮고</a:t>
              </a:r>
              <a:r>
                <a:rPr lang="en-US" altLang="ko-KR" sz="2400" dirty="0">
                  <a:solidFill>
                    <a:srgbClr val="FF66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, </a:t>
              </a:r>
              <a:r>
                <a:rPr lang="ko-KR" altLang="en-US" sz="2400" dirty="0">
                  <a:solidFill>
                    <a:srgbClr val="FF66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상용화 이전 단계이기 때문에 개발비용이 적지 않음</a:t>
              </a:r>
              <a:endParaRPr lang="en-US" altLang="ko-KR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  <a:p>
              <a:pPr algn="ctr" latinLnBrk="1">
                <a:spcBef>
                  <a:spcPct val="0"/>
                </a:spcBef>
                <a:defRPr/>
              </a:pPr>
              <a:endParaRPr lang="en-US" altLang="ko-KR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  <a:p>
              <a:pPr algn="ctr" latinLnBrk="1">
                <a:spcBef>
                  <a:spcPct val="0"/>
                </a:spcBef>
                <a:defRPr/>
              </a:pPr>
              <a:endParaRPr lang="en-US" altLang="ko-KR" sz="2400" dirty="0">
                <a:solidFill>
                  <a:schemeClr val="bg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  <a:p>
              <a:pPr algn="ctr" latinLnBrk="1">
                <a:spcBef>
                  <a:spcPct val="0"/>
                </a:spcBef>
                <a:defRPr/>
              </a:pPr>
              <a:r>
                <a:rPr lang="ko-KR" altLang="en-US" sz="3600" dirty="0" err="1">
                  <a:solidFill>
                    <a:schemeClr val="bg1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수어번역도우미</a:t>
              </a:r>
              <a:r>
                <a:rPr lang="ko-KR" altLang="en-US" sz="3600" dirty="0">
                  <a:solidFill>
                    <a:schemeClr val="bg1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 </a:t>
              </a:r>
              <a:endParaRPr lang="en-US" altLang="ko-KR" sz="3600" dirty="0">
                <a:solidFill>
                  <a:schemeClr val="bg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  <a:p>
              <a:pPr algn="ctr" latinLnBrk="1">
                <a:spcBef>
                  <a:spcPct val="0"/>
                </a:spcBef>
                <a:defRPr/>
              </a:pPr>
              <a:r>
                <a:rPr lang="en-US" altLang="ko-KR" sz="2800" dirty="0">
                  <a:solidFill>
                    <a:schemeClr val="bg1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 </a:t>
              </a:r>
              <a:r>
                <a:rPr lang="ko-KR" altLang="en-US" sz="2400" dirty="0" err="1">
                  <a:solidFill>
                    <a:srgbClr val="FF66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수어를</a:t>
              </a:r>
              <a:r>
                <a:rPr lang="ko-KR" altLang="en-US" sz="2400" dirty="0">
                  <a:solidFill>
                    <a:srgbClr val="FF66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 텍스트로 번역하는 기능은 없음</a:t>
              </a:r>
              <a:endParaRPr lang="en-US" altLang="ko-KR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  <a:p>
              <a:pPr algn="ctr" latinLnBrk="1">
                <a:spcBef>
                  <a:spcPct val="0"/>
                </a:spcBef>
                <a:defRPr/>
              </a:pPr>
              <a:endParaRPr lang="en-US" altLang="ko-KR" sz="28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  <a:p>
              <a:pPr algn="ctr" latinLnBrk="1">
                <a:spcBef>
                  <a:spcPct val="0"/>
                </a:spcBef>
                <a:defRPr/>
              </a:pPr>
              <a:endParaRPr lang="en-US" altLang="ko-KR" sz="2800" dirty="0">
                <a:solidFill>
                  <a:schemeClr val="bg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  <a:p>
              <a:pPr algn="ctr" latinLnBrk="1">
                <a:spcBef>
                  <a:spcPct val="0"/>
                </a:spcBef>
                <a:defRPr/>
              </a:pPr>
              <a:r>
                <a:rPr lang="ko-KR" altLang="en-US" sz="3600" dirty="0" err="1">
                  <a:solidFill>
                    <a:schemeClr val="bg1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넥벤드</a:t>
              </a:r>
              <a:r>
                <a:rPr lang="ko-KR" altLang="en-US" sz="3600" dirty="0">
                  <a:solidFill>
                    <a:schemeClr val="bg1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 </a:t>
              </a:r>
              <a:endParaRPr lang="en-US" altLang="ko-KR" sz="3600" dirty="0">
                <a:solidFill>
                  <a:schemeClr val="bg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  <a:p>
              <a:pPr algn="ctr" latinLnBrk="1">
                <a:spcBef>
                  <a:spcPct val="0"/>
                </a:spcBef>
                <a:defRPr/>
              </a:pPr>
              <a:r>
                <a:rPr lang="ko-KR" altLang="en-US" sz="2400" dirty="0">
                  <a:solidFill>
                    <a:srgbClr val="FF66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소리 나는 방향만 알려줄 뿐</a:t>
              </a:r>
              <a:r>
                <a:rPr lang="en-US" altLang="ko-KR" sz="2400" dirty="0">
                  <a:solidFill>
                    <a:srgbClr val="FF66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, </a:t>
              </a:r>
            </a:p>
            <a:p>
              <a:pPr algn="ctr" latinLnBrk="1">
                <a:spcBef>
                  <a:spcPct val="0"/>
                </a:spcBef>
                <a:defRPr/>
              </a:pPr>
              <a:r>
                <a:rPr lang="ko-KR" altLang="en-US" sz="2400" dirty="0">
                  <a:solidFill>
                    <a:srgbClr val="FF66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의사소통에 대한 번역의 도움을 받을 수는 없음</a:t>
              </a: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C161186-6825-48B5-93B2-B14A56DFA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6456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8AE75FB9-592A-4F97-83D2-2251CF6799D8}"/>
              </a:ext>
            </a:extLst>
          </p:cNvPr>
          <p:cNvSpPr txBox="1"/>
          <p:nvPr/>
        </p:nvSpPr>
        <p:spPr>
          <a:xfrm>
            <a:off x="578734" y="2002419"/>
            <a:ext cx="327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endParaRPr lang="en-US" altLang="ko-KR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D498C9-E1BE-4BFE-92D2-2C9683732A8F}"/>
              </a:ext>
            </a:extLst>
          </p:cNvPr>
          <p:cNvSpPr txBox="1"/>
          <p:nvPr/>
        </p:nvSpPr>
        <p:spPr>
          <a:xfrm>
            <a:off x="4154446" y="3749667"/>
            <a:ext cx="99190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AutoNum type="arabicPeriod"/>
            </a:pP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800100" lvl="1" indent="-342900">
              <a:buAutoNum type="arabicPeriod"/>
            </a:pP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관련 연구 및 사례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(2)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0" name="TextBox 4">
            <a:extLst>
              <a:ext uri="{FF2B5EF4-FFF2-40B4-BE49-F238E27FC236}">
                <a16:creationId xmlns:a16="http://schemas.microsoft.com/office/drawing/2014/main" id="{56E99A24-58DC-4317-9F24-45E70EC54A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332" y="5024130"/>
            <a:ext cx="1076102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endParaRPr lang="en-US" altLang="ko-KR" sz="1800" b="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ko-KR" altLang="en-US" sz="24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본 시스템은 일반 카메라에서도 동작이 가능하여 </a:t>
            </a:r>
            <a:endParaRPr lang="en-US" altLang="ko-KR" sz="2400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ko-KR" altLang="en-US" sz="24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특수한 장비가 필요 없고</a:t>
            </a:r>
            <a:r>
              <a:rPr lang="en-US" altLang="ko-KR" sz="24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 </a:t>
            </a:r>
            <a:r>
              <a:rPr lang="ko-KR" altLang="en-US" sz="2400" b="0" dirty="0" err="1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수어</a:t>
            </a:r>
            <a:r>
              <a:rPr lang="ko-KR" altLang="en-US" sz="2400" b="0" dirty="0" err="1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에서</a:t>
            </a:r>
            <a:r>
              <a:rPr lang="ko-KR" altLang="en-US" sz="24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400" b="0" dirty="0">
                <a:solidFill>
                  <a:srgbClr val="0070C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텍스트</a:t>
            </a:r>
            <a:r>
              <a:rPr lang="ko-KR" altLang="en-US" sz="24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로의 변환이 가능</a:t>
            </a:r>
            <a:endParaRPr lang="en-US" altLang="ko-KR" sz="2400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ko-KR" sz="24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4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또한 문장단위의 번역으로 의사소통을 지원하여 더 우수</a:t>
            </a:r>
          </a:p>
        </p:txBody>
      </p:sp>
      <p:pic>
        <p:nvPicPr>
          <p:cNvPr id="21" name="그림 3">
            <a:extLst>
              <a:ext uri="{FF2B5EF4-FFF2-40B4-BE49-F238E27FC236}">
                <a16:creationId xmlns:a16="http://schemas.microsoft.com/office/drawing/2014/main" id="{1404D600-EB5F-4D93-995F-72A52E3FA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7050" y="1306205"/>
            <a:ext cx="3517900" cy="371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7981FF3-5882-4063-B5DD-F04AC37CC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7987117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52D498C9-E1BE-4BFE-92D2-2C9683732A8F}"/>
              </a:ext>
            </a:extLst>
          </p:cNvPr>
          <p:cNvSpPr txBox="1"/>
          <p:nvPr/>
        </p:nvSpPr>
        <p:spPr>
          <a:xfrm>
            <a:off x="4299634" y="3979458"/>
            <a:ext cx="99190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AutoNum type="arabicPeriod"/>
            </a:pP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800100" lvl="1" indent="-342900">
              <a:buAutoNum type="arabicPeriod"/>
            </a:pP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수행 시나리오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3.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E1AD514-F650-4C2C-A452-CCE869358E28}"/>
              </a:ext>
            </a:extLst>
          </p:cNvPr>
          <p:cNvGrpSpPr/>
          <p:nvPr/>
        </p:nvGrpSpPr>
        <p:grpSpPr>
          <a:xfrm>
            <a:off x="205759" y="2380901"/>
            <a:ext cx="3048716" cy="2477460"/>
            <a:chOff x="771149" y="2770286"/>
            <a:chExt cx="2511689" cy="2049142"/>
          </a:xfrm>
        </p:grpSpPr>
        <p:grpSp>
          <p:nvGrpSpPr>
            <p:cNvPr id="8" name="그룹 55">
              <a:extLst>
                <a:ext uri="{FF2B5EF4-FFF2-40B4-BE49-F238E27FC236}">
                  <a16:creationId xmlns:a16="http://schemas.microsoft.com/office/drawing/2014/main" id="{812FC03D-F30B-4C4D-8657-7948294753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2404" y="3009510"/>
              <a:ext cx="2340434" cy="1727292"/>
              <a:chOff x="905674" y="1226318"/>
              <a:chExt cx="2355912" cy="1744340"/>
            </a:xfrm>
          </p:grpSpPr>
          <p:pic>
            <p:nvPicPr>
              <p:cNvPr id="11" name="그림 39">
                <a:extLst>
                  <a:ext uri="{FF2B5EF4-FFF2-40B4-BE49-F238E27FC236}">
                    <a16:creationId xmlns:a16="http://schemas.microsoft.com/office/drawing/2014/main" id="{4957B783-70FC-4FD8-AEB8-ECBE266EFCF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540"/>
              <a:stretch>
                <a:fillRect/>
              </a:stretch>
            </p:blipFill>
            <p:spPr bwMode="auto">
              <a:xfrm>
                <a:off x="2175381" y="2019416"/>
                <a:ext cx="1086205" cy="6966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그림 40">
                <a:extLst>
                  <a:ext uri="{FF2B5EF4-FFF2-40B4-BE49-F238E27FC236}">
                    <a16:creationId xmlns:a16="http://schemas.microsoft.com/office/drawing/2014/main" id="{FC06A10E-079C-4B5D-A900-94BC5375A7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52" b="-452"/>
              <a:stretch>
                <a:fillRect/>
              </a:stretch>
            </p:blipFill>
            <p:spPr bwMode="auto">
              <a:xfrm>
                <a:off x="905674" y="1226318"/>
                <a:ext cx="1277307" cy="17443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id="{9FD7088E-9622-48D9-84D0-3E8FA9E6D4F4}"/>
                  </a:ext>
                </a:extLst>
              </p:cNvPr>
              <p:cNvSpPr/>
              <p:nvPr/>
            </p:nvSpPr>
            <p:spPr>
              <a:xfrm>
                <a:off x="1413724" y="1509605"/>
                <a:ext cx="1512908" cy="1121999"/>
              </a:xfrm>
              <a:custGeom>
                <a:avLst/>
                <a:gdLst>
                  <a:gd name="connsiteX0" fmla="*/ 0 w 3090441"/>
                  <a:gd name="connsiteY0" fmla="*/ 0 h 2419109"/>
                  <a:gd name="connsiteX1" fmla="*/ 0 w 3090441"/>
                  <a:gd name="connsiteY1" fmla="*/ 2419109 h 2419109"/>
                  <a:gd name="connsiteX2" fmla="*/ 3090441 w 3090441"/>
                  <a:gd name="connsiteY2" fmla="*/ 2025569 h 2419109"/>
                  <a:gd name="connsiteX3" fmla="*/ 3090441 w 3090441"/>
                  <a:gd name="connsiteY3" fmla="*/ 1713053 h 2419109"/>
                  <a:gd name="connsiteX4" fmla="*/ 0 w 3090441"/>
                  <a:gd name="connsiteY4" fmla="*/ 0 h 2419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90441" h="2419109">
                    <a:moveTo>
                      <a:pt x="0" y="0"/>
                    </a:moveTo>
                    <a:lnTo>
                      <a:pt x="0" y="2419109"/>
                    </a:lnTo>
                    <a:lnTo>
                      <a:pt x="3090441" y="2025569"/>
                    </a:lnTo>
                    <a:lnTo>
                      <a:pt x="3090441" y="17130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210 구름고딕 070" panose="02020603020101020101" pitchFamily="18" charset="-127"/>
                  <a:ea typeface="210 구름고딕 070" panose="02020603020101020101" pitchFamily="18" charset="-127"/>
                </a:endParaRPr>
              </a:p>
            </p:txBody>
          </p:sp>
        </p:grp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3F7FA251-0E76-4E5A-AAB3-236ACEC2166B}"/>
                </a:ext>
              </a:extLst>
            </p:cNvPr>
            <p:cNvSpPr/>
            <p:nvPr/>
          </p:nvSpPr>
          <p:spPr bwMode="auto">
            <a:xfrm>
              <a:off x="771149" y="2770286"/>
              <a:ext cx="2437093" cy="2049142"/>
            </a:xfrm>
            <a:prstGeom prst="rect">
              <a:avLst/>
            </a:prstGeom>
            <a:noFill/>
            <a:ln w="381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/>
            <a:lstStyle/>
            <a:p>
              <a:pPr algn="ctr" eaLnBrk="1" latinLnBrk="1" hangingPunct="1">
                <a:defRPr/>
              </a:pPr>
              <a:endParaRPr lang="ko-KR" altLang="en-US">
                <a:solidFill>
                  <a:schemeClr val="tx2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</p:grpSp>
      <p:sp>
        <p:nvSpPr>
          <p:cNvPr id="38" name="화살표: 오른쪽 37">
            <a:extLst>
              <a:ext uri="{FF2B5EF4-FFF2-40B4-BE49-F238E27FC236}">
                <a16:creationId xmlns:a16="http://schemas.microsoft.com/office/drawing/2014/main" id="{450F7F8C-DAB5-4D82-A121-2ABEA6085D0D}"/>
              </a:ext>
            </a:extLst>
          </p:cNvPr>
          <p:cNvSpPr/>
          <p:nvPr/>
        </p:nvSpPr>
        <p:spPr>
          <a:xfrm>
            <a:off x="3298754" y="3282762"/>
            <a:ext cx="596994" cy="67373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CFC52E42-9BC3-42E2-B5B3-FF0B966645C7}"/>
              </a:ext>
            </a:extLst>
          </p:cNvPr>
          <p:cNvSpPr/>
          <p:nvPr/>
        </p:nvSpPr>
        <p:spPr>
          <a:xfrm>
            <a:off x="8333010" y="3282762"/>
            <a:ext cx="579726" cy="67373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74BEE62-1ECC-40A4-BA60-C98CB98641EA}"/>
              </a:ext>
            </a:extLst>
          </p:cNvPr>
          <p:cNvGrpSpPr/>
          <p:nvPr/>
        </p:nvGrpSpPr>
        <p:grpSpPr>
          <a:xfrm>
            <a:off x="4051122" y="1255399"/>
            <a:ext cx="4481678" cy="5418258"/>
            <a:chOff x="4119737" y="1154560"/>
            <a:chExt cx="4481678" cy="5418258"/>
          </a:xfrm>
        </p:grpSpPr>
        <p:sp>
          <p:nvSpPr>
            <p:cNvPr id="40" name="TextBox 73">
              <a:extLst>
                <a:ext uri="{FF2B5EF4-FFF2-40B4-BE49-F238E27FC236}">
                  <a16:creationId xmlns:a16="http://schemas.microsoft.com/office/drawing/2014/main" id="{7FE8E95D-9B64-4A05-9815-4ED78D566C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28783" y="1270848"/>
              <a:ext cx="308611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 b="1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</a:pPr>
              <a:r>
                <a:rPr lang="en-US" altLang="ko-KR" sz="2400" b="0" dirty="0">
                  <a:solidFill>
                    <a:srgbClr val="0000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Translate</a:t>
              </a:r>
              <a:endParaRPr lang="ko-KR" altLang="en-US" sz="24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AA08035-4E07-4D6C-A177-F991BF2F90AB}"/>
                </a:ext>
              </a:extLst>
            </p:cNvPr>
            <p:cNvGrpSpPr/>
            <p:nvPr/>
          </p:nvGrpSpPr>
          <p:grpSpPr>
            <a:xfrm>
              <a:off x="4119737" y="1154560"/>
              <a:ext cx="4481678" cy="5418258"/>
              <a:chOff x="4119737" y="1154560"/>
              <a:chExt cx="4481678" cy="5418258"/>
            </a:xfrm>
          </p:grpSpPr>
          <p:grpSp>
            <p:nvGrpSpPr>
              <p:cNvPr id="14" name="그룹 71">
                <a:extLst>
                  <a:ext uri="{FF2B5EF4-FFF2-40B4-BE49-F238E27FC236}">
                    <a16:creationId xmlns:a16="http://schemas.microsoft.com/office/drawing/2014/main" id="{DD16D6CB-AEE0-42E0-9E4A-6D0A2E88185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119737" y="1154560"/>
                <a:ext cx="4481678" cy="5418258"/>
                <a:chOff x="2601911" y="1049204"/>
                <a:chExt cx="3380332" cy="4968951"/>
              </a:xfrm>
            </p:grpSpPr>
            <p:grpSp>
              <p:nvGrpSpPr>
                <p:cNvPr id="15" name="그룹 66">
                  <a:extLst>
                    <a:ext uri="{FF2B5EF4-FFF2-40B4-BE49-F238E27FC236}">
                      <a16:creationId xmlns:a16="http://schemas.microsoft.com/office/drawing/2014/main" id="{94483D99-786E-4CE5-A419-73B73B0CF18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705096" y="3218657"/>
                  <a:ext cx="2852663" cy="1610822"/>
                  <a:chOff x="2902498" y="2779265"/>
                  <a:chExt cx="2852663" cy="1610822"/>
                </a:xfrm>
              </p:grpSpPr>
              <p:pic>
                <p:nvPicPr>
                  <p:cNvPr id="33" name="그림 22">
                    <a:extLst>
                      <a:ext uri="{FF2B5EF4-FFF2-40B4-BE49-F238E27FC236}">
                        <a16:creationId xmlns:a16="http://schemas.microsoft.com/office/drawing/2014/main" id="{91E61CD2-91C8-4E12-969F-DF322FB56FE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010116" y="3388848"/>
                    <a:ext cx="1534512" cy="86316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pic>
                <p:nvPicPr>
                  <p:cNvPr id="34" name="그림 43">
                    <a:extLst>
                      <a:ext uri="{FF2B5EF4-FFF2-40B4-BE49-F238E27FC236}">
                        <a16:creationId xmlns:a16="http://schemas.microsoft.com/office/drawing/2014/main" id="{D6523131-ADA9-4A43-B211-FAB1244F155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6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667788" y="3388848"/>
                    <a:ext cx="986473" cy="86316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35" name="TextBox 52">
                    <a:extLst>
                      <a:ext uri="{FF2B5EF4-FFF2-40B4-BE49-F238E27FC236}">
                        <a16:creationId xmlns:a16="http://schemas.microsoft.com/office/drawing/2014/main" id="{90E39FE2-4A49-470F-B310-E47E79743519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42760" y="2903229"/>
                    <a:ext cx="1643781" cy="59273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Clr>
                        <a:schemeClr val="hlink"/>
                      </a:buClr>
                      <a:buFont typeface="Wingdings" panose="05000000000000000000" pitchFamily="2" charset="2"/>
                      <a:buChar char="v"/>
                      <a:defRPr sz="2800" b="1">
                        <a:solidFill>
                          <a:schemeClr val="tx2"/>
                        </a:solidFill>
                        <a:latin typeface="Verdana" panose="020B060403050404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1"/>
                      </a:buClr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•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FontTx/>
                      <a:buNone/>
                    </a:pPr>
                    <a:r>
                      <a:rPr lang="en-US" altLang="ko-KR" sz="2000" b="0" dirty="0">
                        <a:solidFill>
                          <a:srgbClr val="000000"/>
                        </a:solidFill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rPr>
                      <a:t>Inception_v1</a:t>
                    </a:r>
                  </a:p>
                  <a:p>
                    <a:pPr>
                      <a:spcBef>
                        <a:spcPct val="0"/>
                      </a:spcBef>
                      <a:buClrTx/>
                      <a:buFontTx/>
                      <a:buNone/>
                    </a:pPr>
                    <a:endParaRPr lang="ko-KR" altLang="en-US" sz="1600" b="0" dirty="0">
                      <a:solidFill>
                        <a:srgbClr val="000000"/>
                      </a:solidFill>
                      <a:latin typeface="210 구름고딕 070" panose="02020603020101020101" pitchFamily="18" charset="-127"/>
                      <a:ea typeface="210 구름고딕 070" panose="02020603020101020101" pitchFamily="18" charset="-127"/>
                    </a:endParaRPr>
                  </a:p>
                </p:txBody>
              </p:sp>
              <p:sp>
                <p:nvSpPr>
                  <p:cNvPr id="36" name="직사각형 35">
                    <a:extLst>
                      <a:ext uri="{FF2B5EF4-FFF2-40B4-BE49-F238E27FC236}">
                        <a16:creationId xmlns:a16="http://schemas.microsoft.com/office/drawing/2014/main" id="{A747B652-611F-450B-BDB7-B117D78D91B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2902498" y="2779265"/>
                    <a:ext cx="2852663" cy="1610822"/>
                  </a:xfrm>
                  <a:prstGeom prst="rect">
                    <a:avLst/>
                  </a:prstGeom>
                  <a:noFill/>
                  <a:ln w="38100" cap="flat" cmpd="sng" algn="ctr">
                    <a:solidFill>
                      <a:schemeClr val="accent6">
                        <a:lumMod val="40000"/>
                        <a:lumOff val="6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2"/>
                  </a:fontRef>
                </p:style>
                <p:txBody>
                  <a:bodyPr/>
                  <a:lstStyle/>
                  <a:p>
                    <a:pPr algn="ctr" eaLnBrk="1" latinLnBrk="1" hangingPunct="1">
                      <a:defRPr/>
                    </a:pPr>
                    <a:endParaRPr lang="ko-KR" altLang="en-US" dirty="0">
                      <a:solidFill>
                        <a:schemeClr val="tx2"/>
                      </a:solidFill>
                      <a:latin typeface="210 구름고딕 070" panose="02020603020101020101" pitchFamily="18" charset="-127"/>
                      <a:ea typeface="210 구름고딕 070" panose="02020603020101020101" pitchFamily="18" charset="-127"/>
                    </a:endParaRPr>
                  </a:p>
                </p:txBody>
              </p:sp>
            </p:grp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6E10CDB2-5A91-4C8B-A2EB-EFEFB1D489FD}"/>
                    </a:ext>
                  </a:extLst>
                </p:cNvPr>
                <p:cNvSpPr/>
                <p:nvPr/>
              </p:nvSpPr>
              <p:spPr bwMode="auto">
                <a:xfrm>
                  <a:off x="2601911" y="1049204"/>
                  <a:ext cx="3093958" cy="4968951"/>
                </a:xfrm>
                <a:prstGeom prst="rect">
                  <a:avLst/>
                </a:prstGeom>
                <a:noFill/>
                <a:ln w="3810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2"/>
                </a:fontRef>
              </p:style>
              <p:txBody>
                <a:bodyPr/>
                <a:lstStyle/>
                <a:p>
                  <a:pPr algn="ctr" eaLnBrk="1" latinLnBrk="1" hangingPunct="1">
                    <a:defRPr/>
                  </a:pPr>
                  <a:endParaRPr lang="ko-KR" altLang="en-US" dirty="0">
                    <a:solidFill>
                      <a:schemeClr val="tx2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endParaRPr>
                </a:p>
              </p:txBody>
            </p:sp>
            <p:grpSp>
              <p:nvGrpSpPr>
                <p:cNvPr id="17" name="그룹 68">
                  <a:extLst>
                    <a:ext uri="{FF2B5EF4-FFF2-40B4-BE49-F238E27FC236}">
                      <a16:creationId xmlns:a16="http://schemas.microsoft.com/office/drawing/2014/main" id="{8783B7EA-6320-4871-AAFC-734C06D680C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700333" y="1630052"/>
                  <a:ext cx="3281910" cy="1448947"/>
                  <a:chOff x="3045200" y="1222807"/>
                  <a:chExt cx="3281910" cy="1448947"/>
                </a:xfrm>
              </p:grpSpPr>
              <p:grpSp>
                <p:nvGrpSpPr>
                  <p:cNvPr id="26" name="그룹 58">
                    <a:extLst>
                      <a:ext uri="{FF2B5EF4-FFF2-40B4-BE49-F238E27FC236}">
                        <a16:creationId xmlns:a16="http://schemas.microsoft.com/office/drawing/2014/main" id="{8A388127-27DD-4F15-B412-601616AC7B2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3154523" y="1747832"/>
                    <a:ext cx="2537252" cy="799850"/>
                    <a:chOff x="3970514" y="1579638"/>
                    <a:chExt cx="3560240" cy="1122339"/>
                  </a:xfrm>
                </p:grpSpPr>
                <p:pic>
                  <p:nvPicPr>
                    <p:cNvPr id="30" name="그림 47">
                      <a:extLst>
                        <a:ext uri="{FF2B5EF4-FFF2-40B4-BE49-F238E27FC236}">
                          <a16:creationId xmlns:a16="http://schemas.microsoft.com/office/drawing/2014/main" id="{8B903DF3-9443-426D-97ED-04550D0EBB46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6034303" y="1579638"/>
                      <a:ext cx="1496451" cy="1122339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</p:pic>
                <p:pic>
                  <p:nvPicPr>
                    <p:cNvPr id="31" name="그림 51">
                      <a:extLst>
                        <a:ext uri="{FF2B5EF4-FFF2-40B4-BE49-F238E27FC236}">
                          <a16:creationId xmlns:a16="http://schemas.microsoft.com/office/drawing/2014/main" id="{69316DC7-4DB4-4B40-B9BE-F8609CFE073C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3970514" y="1579639"/>
                      <a:ext cx="1496450" cy="1122338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</p:pic>
                <p:sp>
                  <p:nvSpPr>
                    <p:cNvPr id="32" name="화살표: 오른쪽 31">
                      <a:extLst>
                        <a:ext uri="{FF2B5EF4-FFF2-40B4-BE49-F238E27FC236}">
                          <a16:creationId xmlns:a16="http://schemas.microsoft.com/office/drawing/2014/main" id="{CBEF7D6D-96A4-456B-B277-6403E28C340B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5605799" y="1898471"/>
                      <a:ext cx="334125" cy="485460"/>
                    </a:xfrm>
                    <a:prstGeom prst="rightArrow">
                      <a:avLst/>
                    </a:prstGeom>
                    <a:ln>
                      <a:headEnd type="none" w="med" len="med"/>
                      <a:tailEnd type="none" w="med" len="med"/>
                    </a:ln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/>
                    <a:lstStyle/>
                    <a:p>
                      <a:pPr algn="ctr" eaLnBrk="1" latinLnBrk="1" hangingPunct="1">
                        <a:defRPr/>
                      </a:pPr>
                      <a:endParaRPr lang="ko-KR" altLang="en-US" b="1">
                        <a:ln w="22225">
                          <a:solidFill>
                            <a:schemeClr val="accent2"/>
                          </a:solidFill>
                          <a:prstDash val="solid"/>
                        </a:ln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p:txBody>
                </p:sp>
              </p:grpSp>
              <p:sp>
                <p:nvSpPr>
                  <p:cNvPr id="27" name="TextBox 88">
                    <a:extLst>
                      <a:ext uri="{FF2B5EF4-FFF2-40B4-BE49-F238E27FC236}">
                        <a16:creationId xmlns:a16="http://schemas.microsoft.com/office/drawing/2014/main" id="{87D6BA14-91F7-4270-B464-3F1ACB4C273A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465732" y="1323366"/>
                    <a:ext cx="2861378" cy="366931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Clr>
                        <a:schemeClr val="hlink"/>
                      </a:buClr>
                      <a:buFont typeface="Wingdings" panose="05000000000000000000" pitchFamily="2" charset="2"/>
                      <a:buChar char="v"/>
                      <a:defRPr sz="2800" b="1">
                        <a:solidFill>
                          <a:schemeClr val="tx2"/>
                        </a:solidFill>
                        <a:latin typeface="Verdana" panose="020B060403050404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1"/>
                      </a:buClr>
                      <a:buFont typeface="Wingdings" panose="05000000000000000000" pitchFamily="2" charset="2"/>
                      <a:buChar char="§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tx1"/>
                      </a:buClr>
                      <a:buChar char="•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FontTx/>
                      <a:buNone/>
                    </a:pPr>
                    <a:r>
                      <a:rPr lang="en-US" altLang="ko-KR" sz="2000" b="0" dirty="0">
                        <a:solidFill>
                          <a:srgbClr val="000000"/>
                        </a:solidFill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rPr>
                      <a:t>Adaptive Thresholding</a:t>
                    </a:r>
                    <a:endParaRPr lang="ko-KR" altLang="en-US" sz="2000" b="0" dirty="0">
                      <a:solidFill>
                        <a:srgbClr val="000000"/>
                      </a:solidFill>
                      <a:latin typeface="210 구름고딕 070" panose="02020603020101020101" pitchFamily="18" charset="-127"/>
                      <a:ea typeface="210 구름고딕 070" panose="02020603020101020101" pitchFamily="18" charset="-127"/>
                    </a:endParaRPr>
                  </a:p>
                </p:txBody>
              </p:sp>
              <p:sp>
                <p:nvSpPr>
                  <p:cNvPr id="28" name="직사각형 27">
                    <a:extLst>
                      <a:ext uri="{FF2B5EF4-FFF2-40B4-BE49-F238E27FC236}">
                        <a16:creationId xmlns:a16="http://schemas.microsoft.com/office/drawing/2014/main" id="{2AB84547-3024-447D-AEEB-926BFBC9797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045200" y="1222807"/>
                    <a:ext cx="2862189" cy="1448947"/>
                  </a:xfrm>
                  <a:prstGeom prst="rect">
                    <a:avLst/>
                  </a:prstGeom>
                  <a:noFill/>
                  <a:ln w="38100" cap="flat" cmpd="sng" algn="ctr">
                    <a:solidFill>
                      <a:schemeClr val="accent6">
                        <a:lumMod val="40000"/>
                        <a:lumOff val="6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6"/>
                  </a:fontRef>
                </p:style>
                <p:txBody>
                  <a:bodyPr/>
                  <a:lstStyle/>
                  <a:p>
                    <a:pPr algn="ctr" eaLnBrk="1" latinLnBrk="1" hangingPunct="1">
                      <a:defRPr/>
                    </a:pPr>
                    <a:endParaRPr lang="ko-KR" altLang="en-US" dirty="0">
                      <a:solidFill>
                        <a:schemeClr val="tx2"/>
                      </a:solidFill>
                      <a:latin typeface="210 구름고딕 070" panose="02020603020101020101" pitchFamily="18" charset="-127"/>
                      <a:ea typeface="210 구름고딕 070" panose="02020603020101020101" pitchFamily="18" charset="-127"/>
                    </a:endParaRPr>
                  </a:p>
                </p:txBody>
              </p:sp>
            </p:grpSp>
            <p:grpSp>
              <p:nvGrpSpPr>
                <p:cNvPr id="18" name="그룹 69">
                  <a:extLst>
                    <a:ext uri="{FF2B5EF4-FFF2-40B4-BE49-F238E27FC236}">
                      <a16:creationId xmlns:a16="http://schemas.microsoft.com/office/drawing/2014/main" id="{EB5EAD8E-F355-4760-9910-1E4EEFCA5CA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705096" y="4978658"/>
                  <a:ext cx="2990773" cy="976016"/>
                  <a:chOff x="3018887" y="4760239"/>
                  <a:chExt cx="2990773" cy="976016"/>
                </a:xfrm>
              </p:grpSpPr>
              <p:grpSp>
                <p:nvGrpSpPr>
                  <p:cNvPr id="19" name="그룹 62">
                    <a:extLst>
                      <a:ext uri="{FF2B5EF4-FFF2-40B4-BE49-F238E27FC236}">
                        <a16:creationId xmlns:a16="http://schemas.microsoft.com/office/drawing/2014/main" id="{573E02D0-5EE0-42B4-A757-7DF51AD1201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4107734" y="4911836"/>
                    <a:ext cx="1901926" cy="672822"/>
                    <a:chOff x="3766937" y="4833295"/>
                    <a:chExt cx="2975453" cy="1052591"/>
                  </a:xfrm>
                </p:grpSpPr>
                <p:pic>
                  <p:nvPicPr>
                    <p:cNvPr id="23" name="그림 9">
                      <a:extLst>
                        <a:ext uri="{FF2B5EF4-FFF2-40B4-BE49-F238E27FC236}">
                          <a16:creationId xmlns:a16="http://schemas.microsoft.com/office/drawing/2014/main" id="{FB83AF75-E7FE-4F10-BB2B-CFA99987912B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9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3766937" y="4833295"/>
                      <a:ext cx="1052591" cy="1052591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</p:pic>
                <p:sp>
                  <p:nvSpPr>
                    <p:cNvPr id="24" name="TextBox 60">
                      <a:extLst>
                        <a:ext uri="{FF2B5EF4-FFF2-40B4-BE49-F238E27FC236}">
                          <a16:creationId xmlns:a16="http://schemas.microsoft.com/office/drawing/2014/main" id="{8BF4C8BE-EFBD-447F-813D-38EE812DA3FE}"/>
                        </a:ext>
                      </a:extLst>
                    </p:cNvPr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4794625" y="5104252"/>
                      <a:ext cx="1947765" cy="66235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>
                      <a:spAutoFit/>
                    </a:bodyPr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buChar char="v"/>
                        <a:defRPr sz="28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buChar char="§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Char char="•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har char="–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har char="»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har char="»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>
                        <a:spcBef>
                          <a:spcPct val="0"/>
                        </a:spcBef>
                        <a:buClrTx/>
                        <a:buFontTx/>
                        <a:buNone/>
                      </a:pPr>
                      <a:r>
                        <a:rPr lang="en-US" altLang="ko-KR" sz="2400" b="0" dirty="0">
                          <a:solidFill>
                            <a:srgbClr val="000000"/>
                          </a:solidFill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“</a:t>
                      </a:r>
                      <a:r>
                        <a:rPr lang="ko-KR" altLang="en-US" sz="2400" b="0" dirty="0">
                          <a:solidFill>
                            <a:srgbClr val="000000"/>
                          </a:solidFill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아프다</a:t>
                      </a:r>
                      <a:r>
                        <a:rPr lang="en-US" altLang="ko-KR" sz="2400" b="0" dirty="0">
                          <a:solidFill>
                            <a:srgbClr val="000000"/>
                          </a:solidFill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”</a:t>
                      </a:r>
                      <a:endParaRPr lang="ko-KR" altLang="en-US" sz="2400" b="0" dirty="0">
                        <a:solidFill>
                          <a:srgbClr val="000000"/>
                        </a:solidFill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p:txBody>
                </p:sp>
              </p:grpSp>
              <p:sp>
                <p:nvSpPr>
                  <p:cNvPr id="22" name="직사각형 21">
                    <a:extLst>
                      <a:ext uri="{FF2B5EF4-FFF2-40B4-BE49-F238E27FC236}">
                        <a16:creationId xmlns:a16="http://schemas.microsoft.com/office/drawing/2014/main" id="{330B64E1-3D00-4820-93D1-844A49D732F2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018887" y="4760239"/>
                    <a:ext cx="2860602" cy="976016"/>
                  </a:xfrm>
                  <a:prstGeom prst="rect">
                    <a:avLst/>
                  </a:prstGeom>
                  <a:noFill/>
                  <a:ln w="38100" cap="flat" cmpd="sng" algn="ctr">
                    <a:solidFill>
                      <a:schemeClr val="accent6">
                        <a:lumMod val="40000"/>
                        <a:lumOff val="6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6"/>
                  </a:fontRef>
                </p:style>
                <p:txBody>
                  <a:bodyPr/>
                  <a:lstStyle/>
                  <a:p>
                    <a:pPr algn="ctr" eaLnBrk="1" latinLnBrk="1" hangingPunct="1">
                      <a:defRPr/>
                    </a:pPr>
                    <a:endParaRPr lang="ko-KR" altLang="en-US" dirty="0">
                      <a:solidFill>
                        <a:schemeClr val="tx2"/>
                      </a:solidFill>
                      <a:latin typeface="210 구름고딕 070" panose="02020603020101020101" pitchFamily="18" charset="-127"/>
                      <a:ea typeface="210 구름고딕 070" panose="02020603020101020101" pitchFamily="18" charset="-127"/>
                    </a:endParaRPr>
                  </a:p>
                </p:txBody>
              </p:sp>
            </p:grpSp>
          </p:grpSp>
          <p:sp>
            <p:nvSpPr>
              <p:cNvPr id="43" name="TextBox 60">
                <a:extLst>
                  <a:ext uri="{FF2B5EF4-FFF2-40B4-BE49-F238E27FC236}">
                    <a16:creationId xmlns:a16="http://schemas.microsoft.com/office/drawing/2014/main" id="{E47D1744-57CD-42A6-BE3F-DC9DDC3D637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84893" y="5793490"/>
                <a:ext cx="1052654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ko-KR" sz="2400" b="0" dirty="0">
                    <a:solidFill>
                      <a:srgbClr val="000000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rPr>
                  <a:t>“sick”</a:t>
                </a:r>
                <a:endParaRPr lang="ko-KR" altLang="en-US" sz="2400" b="0" dirty="0">
                  <a:solidFill>
                    <a:srgbClr val="0000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endParaRPr>
              </a:p>
            </p:txBody>
          </p:sp>
        </p:grpSp>
      </p:grpSp>
      <p:pic>
        <p:nvPicPr>
          <p:cNvPr id="44" name="그림 44">
            <a:extLst>
              <a:ext uri="{FF2B5EF4-FFF2-40B4-BE49-F238E27FC236}">
                <a16:creationId xmlns:a16="http://schemas.microsoft.com/office/drawing/2014/main" id="{8B013C0D-6E68-4042-963B-0C771775DCF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1267" y="2454692"/>
            <a:ext cx="2950572" cy="2451999"/>
          </a:xfrm>
          <a:prstGeom prst="rect">
            <a:avLst/>
          </a:prstGeom>
          <a:noFill/>
          <a:ln w="38100">
            <a:solidFill>
              <a:srgbClr val="57AD27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Box 1">
            <a:extLst>
              <a:ext uri="{FF2B5EF4-FFF2-40B4-BE49-F238E27FC236}">
                <a16:creationId xmlns:a16="http://schemas.microsoft.com/office/drawing/2014/main" id="{D6A778F1-D947-41CF-8D8A-55B40D794A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77702" y="4523162"/>
            <a:ext cx="123099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2000" b="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아프다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E510777-B5A9-4F46-B286-730C8499F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04858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구성도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4.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22B39E5-6476-48D2-B2B5-E939023E7ECB}"/>
              </a:ext>
            </a:extLst>
          </p:cNvPr>
          <p:cNvSpPr/>
          <p:nvPr/>
        </p:nvSpPr>
        <p:spPr bwMode="auto">
          <a:xfrm>
            <a:off x="995424" y="1704340"/>
            <a:ext cx="1817125" cy="24542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 eaLnBrk="1" latinLnBrk="1" hangingPunct="1">
              <a:defRPr/>
            </a:pPr>
            <a:r>
              <a:rPr lang="ko-KR" altLang="en-US" sz="2800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입력</a:t>
            </a:r>
            <a:endParaRPr lang="en-US" altLang="ko-KR" sz="2800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r>
              <a:rPr lang="ko-KR" altLang="en-US" dirty="0" err="1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리얼</a:t>
            </a: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센스</a:t>
            </a: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r>
              <a:rPr lang="en-US" altLang="ko-KR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RGB </a:t>
            </a: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카메라를 사용하여 이미지 촬영</a:t>
            </a: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09C6DDB-8990-4E45-A731-540D07116A9F}"/>
              </a:ext>
            </a:extLst>
          </p:cNvPr>
          <p:cNvSpPr/>
          <p:nvPr/>
        </p:nvSpPr>
        <p:spPr bwMode="auto">
          <a:xfrm>
            <a:off x="3671537" y="1700211"/>
            <a:ext cx="4835856" cy="181149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 eaLnBrk="1" latinLnBrk="1" hangingPunct="1">
              <a:defRPr/>
            </a:pPr>
            <a:r>
              <a:rPr lang="en-US" altLang="ko-KR" sz="2800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Application</a:t>
            </a:r>
          </a:p>
          <a:p>
            <a:pPr algn="ctr" eaLnBrk="1" latinLnBrk="1" hangingPunct="1">
              <a:defRPr/>
            </a:pP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r>
              <a:rPr lang="en-US" altLang="ko-KR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PyQt5 : </a:t>
            </a:r>
            <a:r>
              <a:rPr lang="ko-KR" altLang="en-US" dirty="0" err="1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수어를</a:t>
            </a: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번역하는데 필요한 각종 </a:t>
            </a:r>
            <a:r>
              <a:rPr lang="en-US" altLang="ko-KR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UI. </a:t>
            </a: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촬영되는 상황을 출력하고</a:t>
            </a:r>
            <a:r>
              <a:rPr lang="en-US" altLang="ko-KR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 </a:t>
            </a: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동작에 필요한 각종 버튼과 번역된 텍스트를 표시</a:t>
            </a: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04A401F-63C1-4E7F-9406-C0F6AFD7A6A6}"/>
              </a:ext>
            </a:extLst>
          </p:cNvPr>
          <p:cNvSpPr/>
          <p:nvPr/>
        </p:nvSpPr>
        <p:spPr bwMode="auto">
          <a:xfrm>
            <a:off x="9366381" y="1704340"/>
            <a:ext cx="1787763" cy="245427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 eaLnBrk="1" latinLnBrk="1" hangingPunct="1">
              <a:defRPr/>
            </a:pPr>
            <a:r>
              <a:rPr lang="en-US" altLang="ko-KR" sz="2800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800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출력</a:t>
            </a:r>
            <a:endParaRPr lang="en-US" altLang="ko-KR" sz="2800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모니터</a:t>
            </a: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번역된 문장을 사용자에게 </a:t>
            </a: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시각화</a:t>
            </a: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73FAAE3E-1F8C-47E7-81C1-89CC432FE6B1}"/>
              </a:ext>
            </a:extLst>
          </p:cNvPr>
          <p:cNvSpPr/>
          <p:nvPr/>
        </p:nvSpPr>
        <p:spPr>
          <a:xfrm>
            <a:off x="3037206" y="2491739"/>
            <a:ext cx="461962" cy="439738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8" name="화살표: 오른쪽 47">
            <a:extLst>
              <a:ext uri="{FF2B5EF4-FFF2-40B4-BE49-F238E27FC236}">
                <a16:creationId xmlns:a16="http://schemas.microsoft.com/office/drawing/2014/main" id="{2BAC75AC-87DD-47E9-89F5-AD798F7B77A1}"/>
              </a:ext>
            </a:extLst>
          </p:cNvPr>
          <p:cNvSpPr/>
          <p:nvPr/>
        </p:nvSpPr>
        <p:spPr>
          <a:xfrm>
            <a:off x="8730462" y="2491739"/>
            <a:ext cx="463550" cy="439738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D7F8F5C-6FE2-4A1B-9292-4665265FFDB7}"/>
              </a:ext>
            </a:extLst>
          </p:cNvPr>
          <p:cNvSpPr/>
          <p:nvPr/>
        </p:nvSpPr>
        <p:spPr bwMode="auto">
          <a:xfrm>
            <a:off x="1476335" y="4568826"/>
            <a:ext cx="3964919" cy="1728788"/>
          </a:xfrm>
          <a:prstGeom prst="rect">
            <a:avLst/>
          </a:prstGeom>
          <a:gradFill flip="none" rotWithShape="1">
            <a:gsLst>
              <a:gs pos="0">
                <a:srgbClr val="FFC000">
                  <a:tint val="66000"/>
                  <a:satMod val="160000"/>
                </a:srgbClr>
              </a:gs>
              <a:gs pos="50000">
                <a:srgbClr val="FFC000">
                  <a:tint val="44500"/>
                  <a:satMod val="160000"/>
                </a:srgbClr>
              </a:gs>
              <a:gs pos="100000">
                <a:srgbClr val="FFC0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 eaLnBrk="1" latinLnBrk="1" hangingPunct="1">
              <a:defRPr/>
            </a:pPr>
            <a:r>
              <a:rPr lang="en-US" altLang="ko-KR" sz="2800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sz="2800" dirty="0" err="1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Tensorflow</a:t>
            </a:r>
            <a:endParaRPr lang="en-US" altLang="ko-KR" sz="2800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endParaRPr lang="en-US" altLang="ko-KR" sz="1600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머신 러닝 프레임 워크</a:t>
            </a: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각종 파이썬 라이브러리사용</a:t>
            </a: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이미지 셋 딥러닝</a:t>
            </a:r>
            <a:r>
              <a:rPr lang="en-US" altLang="ko-KR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 </a:t>
            </a: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이미지 추론</a:t>
            </a: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09B3936-493D-445F-8DDA-16CBFF86D856}"/>
              </a:ext>
            </a:extLst>
          </p:cNvPr>
          <p:cNvSpPr/>
          <p:nvPr/>
        </p:nvSpPr>
        <p:spPr bwMode="auto">
          <a:xfrm>
            <a:off x="6418790" y="4568826"/>
            <a:ext cx="3964920" cy="1728788"/>
          </a:xfrm>
          <a:prstGeom prst="rect">
            <a:avLst/>
          </a:prstGeom>
          <a:gradFill flip="none" rotWithShape="1">
            <a:gsLst>
              <a:gs pos="0">
                <a:srgbClr val="FFC000">
                  <a:tint val="66000"/>
                  <a:satMod val="160000"/>
                </a:srgbClr>
              </a:gs>
              <a:gs pos="50000">
                <a:srgbClr val="FFC000">
                  <a:tint val="44500"/>
                  <a:satMod val="160000"/>
                </a:srgbClr>
              </a:gs>
              <a:gs pos="100000">
                <a:srgbClr val="FFC0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 eaLnBrk="1" latinLnBrk="1" hangingPunct="1">
              <a:defRPr/>
            </a:pPr>
            <a:r>
              <a:rPr lang="ko-KR" altLang="en-US" sz="2800" dirty="0" err="1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파파고</a:t>
            </a:r>
            <a:r>
              <a:rPr lang="ko-KR" altLang="en-US" sz="2800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sz="2800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API </a:t>
            </a:r>
          </a:p>
          <a:p>
            <a:pPr algn="ctr" eaLnBrk="1" latinLnBrk="1" hangingPunct="1">
              <a:defRPr/>
            </a:pPr>
            <a:endParaRPr lang="en-US" altLang="ko-KR" sz="2000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r>
              <a:rPr lang="ko-KR" altLang="en-US" dirty="0">
                <a:solidFill>
                  <a:srgbClr val="17454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도출된 단어들을 조합하여 자연스러운 문장으로 번역</a:t>
            </a: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 eaLnBrk="1" latinLnBrk="1" hangingPunct="1">
              <a:defRPr/>
            </a:pPr>
            <a:endParaRPr lang="en-US" altLang="ko-KR" dirty="0">
              <a:solidFill>
                <a:srgbClr val="17454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51" name="화살표: 오른쪽 50">
            <a:extLst>
              <a:ext uri="{FF2B5EF4-FFF2-40B4-BE49-F238E27FC236}">
                <a16:creationId xmlns:a16="http://schemas.microsoft.com/office/drawing/2014/main" id="{F33E12A4-D728-4AB6-A8E6-4768DDD771F5}"/>
              </a:ext>
            </a:extLst>
          </p:cNvPr>
          <p:cNvSpPr/>
          <p:nvPr/>
        </p:nvSpPr>
        <p:spPr>
          <a:xfrm rot="5400000">
            <a:off x="4198564" y="3820885"/>
            <a:ext cx="831007" cy="439738"/>
          </a:xfrm>
          <a:prstGeom prst="rightArrow">
            <a:avLst/>
          </a:prstGeom>
          <a:solidFill>
            <a:srgbClr val="FFB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52" name="화살표: 오른쪽 51">
            <a:extLst>
              <a:ext uri="{FF2B5EF4-FFF2-40B4-BE49-F238E27FC236}">
                <a16:creationId xmlns:a16="http://schemas.microsoft.com/office/drawing/2014/main" id="{2E563E8A-E24B-4EF0-801E-8257AB5A140F}"/>
              </a:ext>
            </a:extLst>
          </p:cNvPr>
          <p:cNvSpPr/>
          <p:nvPr/>
        </p:nvSpPr>
        <p:spPr>
          <a:xfrm>
            <a:off x="5675312" y="5099050"/>
            <a:ext cx="519112" cy="465137"/>
          </a:xfrm>
          <a:prstGeom prst="rightArrow">
            <a:avLst/>
          </a:prstGeom>
          <a:solidFill>
            <a:srgbClr val="FFB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53" name="화살표: 오른쪽 52">
            <a:extLst>
              <a:ext uri="{FF2B5EF4-FFF2-40B4-BE49-F238E27FC236}">
                <a16:creationId xmlns:a16="http://schemas.microsoft.com/office/drawing/2014/main" id="{CE348A45-775A-47D7-BDCE-9298F56AE725}"/>
              </a:ext>
            </a:extLst>
          </p:cNvPr>
          <p:cNvSpPr/>
          <p:nvPr/>
        </p:nvSpPr>
        <p:spPr>
          <a:xfrm rot="16200000">
            <a:off x="6983040" y="3820883"/>
            <a:ext cx="831005" cy="439738"/>
          </a:xfrm>
          <a:prstGeom prst="rightArrow">
            <a:avLst/>
          </a:prstGeom>
          <a:solidFill>
            <a:srgbClr val="FFB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A9DA824-C6A6-4C15-B064-5E44BD9DA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457325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1)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기능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15" name="그룹 3">
            <a:extLst>
              <a:ext uri="{FF2B5EF4-FFF2-40B4-BE49-F238E27FC236}">
                <a16:creationId xmlns:a16="http://schemas.microsoft.com/office/drawing/2014/main" id="{209773D4-BE48-4EAE-ADC8-839A118ABD9E}"/>
              </a:ext>
            </a:extLst>
          </p:cNvPr>
          <p:cNvGrpSpPr>
            <a:grpSpLocks/>
          </p:cNvGrpSpPr>
          <p:nvPr/>
        </p:nvGrpSpPr>
        <p:grpSpPr bwMode="auto">
          <a:xfrm>
            <a:off x="3223419" y="1240609"/>
            <a:ext cx="6809581" cy="2756109"/>
            <a:chOff x="2127250" y="976313"/>
            <a:chExt cx="8725729" cy="3313865"/>
          </a:xfrm>
        </p:grpSpPr>
        <p:pic>
          <p:nvPicPr>
            <p:cNvPr id="16" name="그림 1">
              <a:extLst>
                <a:ext uri="{FF2B5EF4-FFF2-40B4-BE49-F238E27FC236}">
                  <a16:creationId xmlns:a16="http://schemas.microsoft.com/office/drawing/2014/main" id="{1EA1E37B-212F-4BD6-B0BF-97077C804A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0338" y="976313"/>
              <a:ext cx="4083050" cy="3244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7" name="그룹 2">
              <a:extLst>
                <a:ext uri="{FF2B5EF4-FFF2-40B4-BE49-F238E27FC236}">
                  <a16:creationId xmlns:a16="http://schemas.microsoft.com/office/drawing/2014/main" id="{70F7A22A-219B-4BE3-B6B0-F9883D12559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27250" y="1325109"/>
              <a:ext cx="8725729" cy="2965069"/>
              <a:chOff x="2127250" y="1325109"/>
              <a:chExt cx="8725729" cy="2965069"/>
            </a:xfrm>
          </p:grpSpPr>
          <p:sp>
            <p:nvSpPr>
              <p:cNvPr id="18" name="TextBox 9">
                <a:extLst>
                  <a:ext uri="{FF2B5EF4-FFF2-40B4-BE49-F238E27FC236}">
                    <a16:creationId xmlns:a16="http://schemas.microsoft.com/office/drawing/2014/main" id="{2CD9D819-DB31-4679-9EF1-56CE6545BE7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27250" y="3587062"/>
                <a:ext cx="1174754" cy="7031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FontTx/>
                  <a:buNone/>
                </a:pPr>
                <a:r>
                  <a:rPr lang="ko-KR" altLang="en-US" sz="3200" dirty="0">
                    <a:solidFill>
                      <a:srgbClr val="FF0000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rPr>
                  <a:t>①</a:t>
                </a:r>
              </a:p>
            </p:txBody>
          </p:sp>
          <p:sp>
            <p:nvSpPr>
              <p:cNvPr id="19" name="TextBox 10">
                <a:extLst>
                  <a:ext uri="{FF2B5EF4-FFF2-40B4-BE49-F238E27FC236}">
                    <a16:creationId xmlns:a16="http://schemas.microsoft.com/office/drawing/2014/main" id="{FBEB8799-7D02-47DD-B036-1DC845DAE6D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83388" y="1325109"/>
                <a:ext cx="3338480" cy="7007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FontTx/>
                  <a:buNone/>
                </a:pPr>
                <a:r>
                  <a:rPr lang="ko-KR" altLang="en-US" sz="3200" dirty="0">
                    <a:solidFill>
                      <a:srgbClr val="FF0000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rPr>
                  <a:t>② </a:t>
                </a:r>
                <a:r>
                  <a:rPr lang="en-US" altLang="ko-KR" sz="3200" dirty="0">
                    <a:solidFill>
                      <a:srgbClr val="FF0000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rPr>
                  <a:t>Start</a:t>
                </a:r>
                <a:endParaRPr lang="ko-KR" altLang="en-US" sz="3200" dirty="0">
                  <a:solidFill>
                    <a:srgbClr val="FF00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endParaRPr>
              </a:p>
            </p:txBody>
          </p:sp>
          <p:sp>
            <p:nvSpPr>
              <p:cNvPr id="20" name="TextBox 11">
                <a:extLst>
                  <a:ext uri="{FF2B5EF4-FFF2-40B4-BE49-F238E27FC236}">
                    <a16:creationId xmlns:a16="http://schemas.microsoft.com/office/drawing/2014/main" id="{D5B9D9FD-953E-4C0F-9CF9-4980FAA3D16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83388" y="1901603"/>
                <a:ext cx="2222351" cy="7007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FontTx/>
                  <a:buNone/>
                </a:pPr>
                <a:r>
                  <a:rPr lang="ko-KR" altLang="en-US" sz="3200" dirty="0">
                    <a:solidFill>
                      <a:srgbClr val="FF0000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rPr>
                  <a:t>③ </a:t>
                </a:r>
                <a:r>
                  <a:rPr lang="en-US" altLang="ko-KR" sz="3200" dirty="0">
                    <a:solidFill>
                      <a:srgbClr val="FF0000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rPr>
                  <a:t>Stop</a:t>
                </a:r>
                <a:endParaRPr lang="ko-KR" altLang="en-US" sz="3200" dirty="0">
                  <a:solidFill>
                    <a:srgbClr val="FF00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endParaRPr>
              </a:p>
            </p:txBody>
          </p:sp>
          <p:sp>
            <p:nvSpPr>
              <p:cNvPr id="21" name="TextBox 12">
                <a:extLst>
                  <a:ext uri="{FF2B5EF4-FFF2-40B4-BE49-F238E27FC236}">
                    <a16:creationId xmlns:a16="http://schemas.microsoft.com/office/drawing/2014/main" id="{639D5FE7-0327-4E80-93BD-06F6E82DBCB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83388" y="2466409"/>
                <a:ext cx="4069591" cy="7007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FontTx/>
                  <a:buNone/>
                </a:pPr>
                <a:r>
                  <a:rPr lang="ko-KR" altLang="en-US" sz="3200" dirty="0">
                    <a:solidFill>
                      <a:srgbClr val="FF0000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rPr>
                  <a:t>④ </a:t>
                </a:r>
                <a:r>
                  <a:rPr lang="en-US" altLang="ko-KR" sz="3200" dirty="0">
                    <a:solidFill>
                      <a:srgbClr val="FF0000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rPr>
                  <a:t>Translation</a:t>
                </a:r>
                <a:endParaRPr lang="ko-KR" altLang="en-US" sz="3200" dirty="0">
                  <a:solidFill>
                    <a:srgbClr val="FF00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endParaRPr>
              </a:p>
            </p:txBody>
          </p:sp>
          <p:sp>
            <p:nvSpPr>
              <p:cNvPr id="22" name="TextBox 13">
                <a:extLst>
                  <a:ext uri="{FF2B5EF4-FFF2-40B4-BE49-F238E27FC236}">
                    <a16:creationId xmlns:a16="http://schemas.microsoft.com/office/drawing/2014/main" id="{EB67CA30-87AB-46B9-A674-59E0942E599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99875" y="3014131"/>
                <a:ext cx="3418080" cy="7008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FontTx/>
                  <a:buNone/>
                </a:pPr>
                <a:r>
                  <a:rPr lang="ko-KR" altLang="en-US" sz="3200" dirty="0">
                    <a:solidFill>
                      <a:srgbClr val="FF0000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rPr>
                  <a:t>⑤</a:t>
                </a:r>
                <a:r>
                  <a:rPr lang="en-US" altLang="ko-KR" sz="3200" dirty="0">
                    <a:solidFill>
                      <a:srgbClr val="FF0000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rPr>
                  <a:t> Reset</a:t>
                </a:r>
                <a:endParaRPr lang="ko-KR" altLang="en-US" sz="3200" dirty="0">
                  <a:solidFill>
                    <a:srgbClr val="FF00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endParaRPr>
              </a:p>
            </p:txBody>
          </p:sp>
          <p:sp>
            <p:nvSpPr>
              <p:cNvPr id="23" name="TextBox 14">
                <a:extLst>
                  <a:ext uri="{FF2B5EF4-FFF2-40B4-BE49-F238E27FC236}">
                    <a16:creationId xmlns:a16="http://schemas.microsoft.com/office/drawing/2014/main" id="{1A1AC6F2-0675-44E9-A869-D893AD45DE7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60839" y="1865597"/>
                <a:ext cx="569913" cy="12014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ko-KR" sz="6600" b="0">
                    <a:solidFill>
                      <a:srgbClr val="FF0000"/>
                    </a:solidFill>
                    <a:latin typeface="210 구름고딕 070" panose="02020603020101020101" pitchFamily="18" charset="-127"/>
                    <a:ea typeface="210 구름고딕 070" panose="02020603020101020101" pitchFamily="18" charset="-127"/>
                  </a:rPr>
                  <a:t>3</a:t>
                </a:r>
                <a:endParaRPr lang="ko-KR" altLang="en-US" sz="6600" b="0">
                  <a:solidFill>
                    <a:srgbClr val="FF0000"/>
                  </a:solidFill>
                  <a:latin typeface="210 구름고딕 070" panose="02020603020101020101" pitchFamily="18" charset="-127"/>
                  <a:ea typeface="210 구름고딕 070" panose="02020603020101020101" pitchFamily="18" charset="-127"/>
                </a:endParaRPr>
              </a:p>
            </p:txBody>
          </p:sp>
        </p:grpSp>
      </p:grpSp>
      <p:sp>
        <p:nvSpPr>
          <p:cNvPr id="24" name="TextBox 30">
            <a:extLst>
              <a:ext uri="{FF2B5EF4-FFF2-40B4-BE49-F238E27FC236}">
                <a16:creationId xmlns:a16="http://schemas.microsoft.com/office/drawing/2014/main" id="{9DD8123B-EC75-4F41-AF3A-AEA89FAAEA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520" y="3994833"/>
            <a:ext cx="10982960" cy="344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AutoNum type="circleNumDbPlain"/>
            </a:pP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모니터로 동작 실시간 확인</a:t>
            </a:r>
            <a:endParaRPr lang="en-US" altLang="ko-KR" sz="1800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  <a:cs typeface="Malgun Gothic Semilight" panose="020B0502040204020203" pitchFamily="34" charset="-127"/>
            </a:endParaRPr>
          </a:p>
          <a:p>
            <a:pPr>
              <a:spcBef>
                <a:spcPct val="0"/>
              </a:spcBef>
              <a:buClrTx/>
              <a:buFontTx/>
              <a:buAutoNum type="circleNumDbPlain"/>
            </a:pP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화면 가운데 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3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초 카운트 후 이미지 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3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장 저장 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(image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폴더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)</a:t>
            </a:r>
          </a:p>
          <a:p>
            <a:pPr>
              <a:spcBef>
                <a:spcPct val="0"/>
              </a:spcBef>
              <a:buClrTx/>
              <a:buFontTx/>
              <a:buAutoNum type="circleNumDbPlain"/>
            </a:pP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저장된 이미지를 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threshold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를 사용 손만 검출한 이미지로 변환 후 저장 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(images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폴더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)</a:t>
            </a:r>
          </a:p>
          <a:p>
            <a:pPr>
              <a:spcBef>
                <a:spcPct val="0"/>
              </a:spcBef>
              <a:buClrTx/>
              <a:buFontTx/>
              <a:buAutoNum type="circleNumDbPlain"/>
            </a:pP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Images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폴더 내의 이미지로 추론하여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 </a:t>
            </a:r>
            <a:r>
              <a:rPr lang="ko-KR" altLang="en-US" sz="1800" b="0" dirty="0" err="1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수어에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 대한 번역 내용 획득 후 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Image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폴더와 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images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폴더 초기화</a:t>
            </a:r>
            <a:endParaRPr lang="en-US" altLang="ko-KR" sz="1800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  <a:cs typeface="Malgun Gothic Semilight" panose="020B0502040204020203" pitchFamily="34" charset="-127"/>
            </a:endParaRPr>
          </a:p>
          <a:p>
            <a:pPr>
              <a:spcBef>
                <a:spcPct val="0"/>
              </a:spcBef>
              <a:buClrTx/>
              <a:buFontTx/>
              <a:buAutoNum type="circleNumDbPlain"/>
            </a:pPr>
            <a:r>
              <a:rPr lang="ko-KR" altLang="en-US" sz="1800" b="0" dirty="0" err="1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수어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 동작 오류 시 클릭하여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, Image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폴더와 </a:t>
            </a:r>
            <a:r>
              <a:rPr lang="en-US" altLang="ko-KR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images</a:t>
            </a:r>
            <a:r>
              <a:rPr lang="ko-KR" altLang="en-US" sz="18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폴더 초기화</a:t>
            </a:r>
            <a:endParaRPr lang="en-US" altLang="ko-KR" sz="1800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  <a:cs typeface="Malgun Gothic Semilight" panose="020B0502040204020203" pitchFamily="34" charset="-127"/>
            </a:endParaRPr>
          </a:p>
          <a:p>
            <a:pPr>
              <a:spcBef>
                <a:spcPct val="0"/>
              </a:spcBef>
              <a:buClrTx/>
              <a:buFontTx/>
              <a:buAutoNum type="circleNumDbPlain"/>
            </a:pPr>
            <a:endParaRPr lang="en-US" altLang="ko-KR" sz="1600" dirty="0"/>
          </a:p>
          <a:p>
            <a:pPr>
              <a:defRPr/>
            </a:pPr>
            <a:r>
              <a:rPr lang="ko-KR" altLang="en-US" sz="2200" dirty="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향후 개선사항</a:t>
            </a:r>
            <a:endParaRPr lang="en-US" altLang="ko-KR" sz="2200" dirty="0">
              <a:solidFill>
                <a:schemeClr val="tx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2">
              <a:buFont typeface="+mj-ea"/>
              <a:buAutoNum type="circleNumDbPlain"/>
              <a:defRPr/>
            </a:pPr>
            <a:r>
              <a:rPr lang="ko-KR" altLang="en-US" sz="1800" b="0" dirty="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현재 </a:t>
            </a:r>
            <a:r>
              <a:rPr lang="ko-KR" altLang="en-US" sz="1800" b="0" dirty="0" err="1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수어를</a:t>
            </a:r>
            <a:r>
              <a:rPr lang="ko-KR" altLang="en-US" sz="1800" b="0" dirty="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번역할 때마다 클릭하는 버튼이 많음 </a:t>
            </a:r>
            <a:r>
              <a:rPr lang="en-US" altLang="ko-KR" sz="1800" b="0" dirty="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sz="1800" b="0" dirty="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줄이도록 노력</a:t>
            </a:r>
            <a:endParaRPr lang="en-US" altLang="ko-KR" sz="1800" b="0" dirty="0">
              <a:solidFill>
                <a:schemeClr val="tx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  <a:sym typeface="Wingdings" panose="05000000000000000000" pitchFamily="2" charset="2"/>
            </a:endParaRPr>
          </a:p>
          <a:p>
            <a:pPr lvl="2">
              <a:buFont typeface="+mj-ea"/>
              <a:buAutoNum type="circleNumDbPlain"/>
              <a:defRPr/>
            </a:pPr>
            <a:r>
              <a:rPr lang="ko-KR" altLang="en-US" sz="1800" b="0" dirty="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번역된 내용을 </a:t>
            </a:r>
            <a:r>
              <a:rPr lang="ko-KR" altLang="en-US" sz="1800" dirty="0" err="1"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획</a:t>
            </a:r>
            <a:r>
              <a:rPr lang="ko-KR" altLang="en-US" sz="1800" b="0" dirty="0" err="1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득시</a:t>
            </a:r>
            <a:r>
              <a:rPr lang="ko-KR" altLang="en-US" sz="1800" b="0" dirty="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 </a:t>
            </a:r>
            <a:r>
              <a:rPr lang="en-US" altLang="ko-KR" sz="1800" b="0" dirty="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TTS</a:t>
            </a:r>
            <a:r>
              <a:rPr lang="ko-KR" altLang="en-US" sz="1800" b="0" dirty="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를 사용하여 음성지원 기능 추가</a:t>
            </a:r>
            <a:endParaRPr lang="en-US" altLang="ko-KR" sz="1800" b="0" dirty="0">
              <a:solidFill>
                <a:schemeClr val="tx1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>
              <a:spcBef>
                <a:spcPct val="0"/>
              </a:spcBef>
              <a:buClrTx/>
              <a:buFontTx/>
              <a:buAutoNum type="circleNumDbPlain"/>
            </a:pPr>
            <a:endParaRPr lang="en-US" altLang="ko-KR" sz="1400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  <a:cs typeface="Malgun Gothic Semilight" panose="020B0502040204020203" pitchFamily="34" charset="-127"/>
            </a:endParaRPr>
          </a:p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sz="1400" b="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Malgun Gothic Semilight" panose="020B0502040204020203" pitchFamily="34" charset="-127"/>
              </a:rPr>
              <a:t> </a:t>
            </a:r>
            <a:endParaRPr lang="en-US" altLang="ko-KR" sz="1400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  <a:cs typeface="Malgun Gothic Semilight" panose="020B0502040204020203" pitchFamily="34" charset="-127"/>
            </a:endParaRPr>
          </a:p>
          <a:p>
            <a:pPr>
              <a:spcBef>
                <a:spcPct val="0"/>
              </a:spcBef>
              <a:buClrTx/>
              <a:buFontTx/>
              <a:buAutoNum type="arabicPeriod"/>
            </a:pPr>
            <a:endParaRPr lang="en-US" altLang="ko-KR" sz="1400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  <a:cs typeface="Malgun Gothic Semilight" panose="020B0502040204020203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1E3F039-A0DE-4B46-9900-2D82979EE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41111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F400F49-A877-4B14-9860-B612809CD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5920" y="2210"/>
            <a:ext cx="8231525" cy="6854302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3953237" y="-3698"/>
            <a:ext cx="8267168" cy="6859488"/>
          </a:xfrm>
          <a:prstGeom prst="rect">
            <a:avLst/>
          </a:prstGeom>
          <a:solidFill>
            <a:schemeClr val="tx1">
              <a:lumMod val="95000"/>
              <a:lumOff val="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0" y="-1488"/>
            <a:ext cx="3950233" cy="68580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38013" y="3018308"/>
            <a:ext cx="2713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2">
                    <a:lumMod val="2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목차</a:t>
            </a:r>
          </a:p>
        </p:txBody>
      </p:sp>
      <p:sp>
        <p:nvSpPr>
          <p:cNvPr id="40" name="TextBox 39"/>
          <p:cNvSpPr txBox="1">
            <a:spLocks/>
          </p:cNvSpPr>
          <p:nvPr/>
        </p:nvSpPr>
        <p:spPr>
          <a:xfrm>
            <a:off x="5329746" y="808549"/>
            <a:ext cx="266323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 </a:t>
            </a:r>
            <a:endParaRPr lang="en-US" altLang="ko-KR" sz="20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| 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연구개발 배경</a:t>
            </a:r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지난 발표 지적사항</a:t>
            </a:r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(1)(2)</a:t>
            </a:r>
          </a:p>
          <a:p>
            <a:endParaRPr lang="en-US" altLang="ko-KR" sz="11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1" name="TextBox 40"/>
          <p:cNvSpPr txBox="1">
            <a:spLocks/>
          </p:cNvSpPr>
          <p:nvPr/>
        </p:nvSpPr>
        <p:spPr>
          <a:xfrm>
            <a:off x="4936940" y="748311"/>
            <a:ext cx="700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spc="-3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</a:t>
            </a:r>
            <a:endParaRPr lang="ko-KR" altLang="en-US" sz="4800" b="1" spc="-3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F181110-4901-4BBD-B573-A1EF0B3BC296}"/>
              </a:ext>
            </a:extLst>
          </p:cNvPr>
          <p:cNvSpPr txBox="1">
            <a:spLocks/>
          </p:cNvSpPr>
          <p:nvPr/>
        </p:nvSpPr>
        <p:spPr>
          <a:xfrm>
            <a:off x="5329746" y="1699784"/>
            <a:ext cx="266323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관련 연구 및 사례</a:t>
            </a:r>
            <a:endParaRPr lang="en-US" altLang="ko-KR" sz="20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| 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관련 연구와 사례</a:t>
            </a:r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비교 </a:t>
            </a:r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(1)(2)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9E2B28-8C10-412C-8AC3-D7EA132C6D57}"/>
              </a:ext>
            </a:extLst>
          </p:cNvPr>
          <p:cNvSpPr txBox="1">
            <a:spLocks/>
          </p:cNvSpPr>
          <p:nvPr/>
        </p:nvSpPr>
        <p:spPr>
          <a:xfrm>
            <a:off x="4936940" y="1639546"/>
            <a:ext cx="700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spc="-3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</a:t>
            </a:r>
            <a:endParaRPr lang="ko-KR" altLang="en-US" sz="4800" b="1" spc="-3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6D3ACC-44E3-43A4-AFE7-223E2F382188}"/>
              </a:ext>
            </a:extLst>
          </p:cNvPr>
          <p:cNvSpPr txBox="1">
            <a:spLocks/>
          </p:cNvSpPr>
          <p:nvPr/>
        </p:nvSpPr>
        <p:spPr>
          <a:xfrm>
            <a:off x="5329746" y="2591019"/>
            <a:ext cx="266323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수행 시나리오</a:t>
            </a:r>
            <a:endParaRPr lang="en-US" altLang="ko-KR" sz="20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| 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수행 시나리오 도식화</a:t>
            </a:r>
            <a:endParaRPr lang="en-US" altLang="ko-KR" sz="11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B7B5E7-0A77-4CC9-AEE2-AADE1A44412E}"/>
              </a:ext>
            </a:extLst>
          </p:cNvPr>
          <p:cNvSpPr txBox="1">
            <a:spLocks/>
          </p:cNvSpPr>
          <p:nvPr/>
        </p:nvSpPr>
        <p:spPr>
          <a:xfrm>
            <a:off x="4936940" y="2530781"/>
            <a:ext cx="700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spc="-3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3</a:t>
            </a:r>
            <a:endParaRPr lang="ko-KR" altLang="en-US" sz="4800" b="1" spc="-3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3630A3-EE4F-4015-B9FE-F582E003A0A9}"/>
              </a:ext>
            </a:extLst>
          </p:cNvPr>
          <p:cNvSpPr txBox="1">
            <a:spLocks/>
          </p:cNvSpPr>
          <p:nvPr/>
        </p:nvSpPr>
        <p:spPr>
          <a:xfrm>
            <a:off x="5329746" y="3482254"/>
            <a:ext cx="266323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구성도</a:t>
            </a:r>
            <a:endParaRPr lang="en-US" altLang="ko-KR" sz="20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| 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구성에 대한 도식화</a:t>
            </a:r>
            <a:endParaRPr lang="en-US" altLang="ko-KR" sz="11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F34B67-F017-4F3B-AABB-7D64D2BBE0B3}"/>
              </a:ext>
            </a:extLst>
          </p:cNvPr>
          <p:cNvSpPr txBox="1">
            <a:spLocks/>
          </p:cNvSpPr>
          <p:nvPr/>
        </p:nvSpPr>
        <p:spPr>
          <a:xfrm>
            <a:off x="4936940" y="3422016"/>
            <a:ext cx="700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spc="-3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4</a:t>
            </a:r>
            <a:endParaRPr lang="ko-KR" altLang="en-US" sz="4800" b="1" spc="-3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DD7883-9107-4322-8513-0A3AB476DFFF}"/>
              </a:ext>
            </a:extLst>
          </p:cNvPr>
          <p:cNvSpPr txBox="1">
            <a:spLocks/>
          </p:cNvSpPr>
          <p:nvPr/>
        </p:nvSpPr>
        <p:spPr>
          <a:xfrm>
            <a:off x="5329746" y="4373489"/>
            <a:ext cx="266323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</a:t>
            </a:r>
            <a:endParaRPr lang="en-US" altLang="ko-KR" sz="20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|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시스템 모듈에 상세 설계</a:t>
            </a:r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6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가지</a:t>
            </a:r>
            <a:endParaRPr lang="en-US" altLang="ko-KR" sz="11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C4C211F-AEB2-4C4B-A9E4-18D28CD8A202}"/>
              </a:ext>
            </a:extLst>
          </p:cNvPr>
          <p:cNvSpPr txBox="1">
            <a:spLocks/>
          </p:cNvSpPr>
          <p:nvPr/>
        </p:nvSpPr>
        <p:spPr>
          <a:xfrm>
            <a:off x="4936940" y="4313251"/>
            <a:ext cx="700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spc="-3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</a:t>
            </a:r>
            <a:endParaRPr lang="ko-KR" altLang="en-US" sz="4800" b="1" spc="-3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9641F6D-0D0B-462D-BC3A-39A15130BE03}"/>
              </a:ext>
            </a:extLst>
          </p:cNvPr>
          <p:cNvSpPr txBox="1">
            <a:spLocks/>
          </p:cNvSpPr>
          <p:nvPr/>
        </p:nvSpPr>
        <p:spPr>
          <a:xfrm>
            <a:off x="8900517" y="1367349"/>
            <a:ext cx="266323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개발 방법 </a:t>
            </a:r>
            <a:endParaRPr lang="en-US" altLang="ko-KR" sz="20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| Application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A0E020-0CD3-4F70-8646-C51A214C22E9}"/>
              </a:ext>
            </a:extLst>
          </p:cNvPr>
          <p:cNvSpPr txBox="1">
            <a:spLocks/>
          </p:cNvSpPr>
          <p:nvPr/>
        </p:nvSpPr>
        <p:spPr>
          <a:xfrm>
            <a:off x="8507711" y="1307111"/>
            <a:ext cx="700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spc="-3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7</a:t>
            </a:r>
            <a:endParaRPr lang="ko-KR" altLang="en-US" sz="4800" b="1" spc="-3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ED5A60D-25FC-408E-96E1-D0199C2A374F}"/>
              </a:ext>
            </a:extLst>
          </p:cNvPr>
          <p:cNvSpPr txBox="1">
            <a:spLocks/>
          </p:cNvSpPr>
          <p:nvPr/>
        </p:nvSpPr>
        <p:spPr>
          <a:xfrm>
            <a:off x="8900517" y="2258584"/>
            <a:ext cx="266323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데모 환경 설계</a:t>
            </a:r>
            <a:endParaRPr lang="en-US" altLang="ko-KR" sz="20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| 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인식률을 높이기 위한 이미지셋 환경</a:t>
            </a:r>
            <a:endParaRPr lang="en-US" altLang="ko-KR" sz="11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36F180D-37B4-4B33-BD3A-EC067BBDD66F}"/>
              </a:ext>
            </a:extLst>
          </p:cNvPr>
          <p:cNvSpPr txBox="1">
            <a:spLocks/>
          </p:cNvSpPr>
          <p:nvPr/>
        </p:nvSpPr>
        <p:spPr>
          <a:xfrm>
            <a:off x="8507711" y="2198346"/>
            <a:ext cx="700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spc="-3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8</a:t>
            </a:r>
            <a:endParaRPr lang="ko-KR" altLang="en-US" sz="4800" b="1" spc="-3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85E79C-2A2E-45DB-ACBC-F4F0A97870B6}"/>
              </a:ext>
            </a:extLst>
          </p:cNvPr>
          <p:cNvSpPr txBox="1">
            <a:spLocks/>
          </p:cNvSpPr>
          <p:nvPr/>
        </p:nvSpPr>
        <p:spPr>
          <a:xfrm>
            <a:off x="8900517" y="3170043"/>
            <a:ext cx="266323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업무 분담</a:t>
            </a:r>
            <a:endParaRPr lang="en-US" altLang="ko-KR" sz="20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| 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업무 분담 도식화</a:t>
            </a:r>
            <a:endParaRPr lang="en-US" altLang="ko-KR" sz="11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1F4948E-3AE1-4640-A565-09AD7D7A72C0}"/>
              </a:ext>
            </a:extLst>
          </p:cNvPr>
          <p:cNvSpPr txBox="1">
            <a:spLocks/>
          </p:cNvSpPr>
          <p:nvPr/>
        </p:nvSpPr>
        <p:spPr>
          <a:xfrm>
            <a:off x="8507711" y="3089581"/>
            <a:ext cx="700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spc="-3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9</a:t>
            </a:r>
            <a:endParaRPr lang="ko-KR" altLang="en-US" sz="4800" b="1" spc="-3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BDC3DB-82EE-435B-93D3-F7F9E97411E2}"/>
              </a:ext>
            </a:extLst>
          </p:cNvPr>
          <p:cNvSpPr txBox="1">
            <a:spLocks/>
          </p:cNvSpPr>
          <p:nvPr/>
        </p:nvSpPr>
        <p:spPr>
          <a:xfrm>
            <a:off x="8900517" y="4101292"/>
            <a:ext cx="266323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수행 일정</a:t>
            </a:r>
            <a:endParaRPr lang="en-US" altLang="ko-KR" sz="20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| 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수행 일정표</a:t>
            </a:r>
            <a:endParaRPr lang="en-US" altLang="ko-KR" sz="11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B6B516B-A418-4566-859C-985ED334379A}"/>
              </a:ext>
            </a:extLst>
          </p:cNvPr>
          <p:cNvSpPr txBox="1">
            <a:spLocks/>
          </p:cNvSpPr>
          <p:nvPr/>
        </p:nvSpPr>
        <p:spPr>
          <a:xfrm>
            <a:off x="8235331" y="3980816"/>
            <a:ext cx="957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spc="-3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10</a:t>
            </a:r>
            <a:endParaRPr lang="ko-KR" altLang="en-US" sz="4800" b="1" spc="-3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7BA05E1-CDF8-415D-9B70-ADE14830668D}"/>
              </a:ext>
            </a:extLst>
          </p:cNvPr>
          <p:cNvSpPr txBox="1">
            <a:spLocks/>
          </p:cNvSpPr>
          <p:nvPr/>
        </p:nvSpPr>
        <p:spPr>
          <a:xfrm>
            <a:off x="8900517" y="4930422"/>
            <a:ext cx="266323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필요기술 및 참고문헌</a:t>
            </a:r>
            <a:endParaRPr lang="en-US" altLang="ko-KR" sz="20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|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관련기술 및 참고 문헌 기재</a:t>
            </a:r>
            <a:endParaRPr lang="en-US" altLang="ko-KR" sz="11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AC17272-487C-4760-B6DD-88902EA4659E}"/>
              </a:ext>
            </a:extLst>
          </p:cNvPr>
          <p:cNvSpPr txBox="1">
            <a:spLocks/>
          </p:cNvSpPr>
          <p:nvPr/>
        </p:nvSpPr>
        <p:spPr>
          <a:xfrm>
            <a:off x="8331851" y="4872051"/>
            <a:ext cx="957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spc="-3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11</a:t>
            </a:r>
            <a:endParaRPr lang="ko-KR" altLang="en-US" sz="4800" b="1" spc="-3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F916317-4390-40E4-B40E-67DA80EC1912}"/>
              </a:ext>
            </a:extLst>
          </p:cNvPr>
          <p:cNvSpPr txBox="1">
            <a:spLocks/>
          </p:cNvSpPr>
          <p:nvPr/>
        </p:nvSpPr>
        <p:spPr>
          <a:xfrm>
            <a:off x="5329746" y="5264724"/>
            <a:ext cx="266323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개발환경</a:t>
            </a:r>
            <a:endParaRPr lang="en-US" altLang="ko-KR" sz="20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| </a:t>
            </a:r>
            <a:r>
              <a:rPr lang="ko-KR" altLang="en-US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개발환경 </a:t>
            </a:r>
            <a:r>
              <a:rPr lang="en-US" altLang="ko-KR" sz="11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(1)(2)(3)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57F9FBD-917E-47E4-A26C-39815D1E9377}"/>
              </a:ext>
            </a:extLst>
          </p:cNvPr>
          <p:cNvSpPr txBox="1">
            <a:spLocks/>
          </p:cNvSpPr>
          <p:nvPr/>
        </p:nvSpPr>
        <p:spPr>
          <a:xfrm>
            <a:off x="4936940" y="5204486"/>
            <a:ext cx="700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spc="-300" dirty="0">
                <a:solidFill>
                  <a:schemeClr val="bg2">
                    <a:lumMod val="9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6</a:t>
            </a:r>
            <a:endParaRPr lang="ko-KR" altLang="en-US" sz="4800" b="1" spc="-300" dirty="0">
              <a:solidFill>
                <a:schemeClr val="bg2">
                  <a:lumMod val="9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4" name="슬라이드 번호 개체 틀 3">
            <a:extLst>
              <a:ext uri="{FF2B5EF4-FFF2-40B4-BE49-F238E27FC236}">
                <a16:creationId xmlns:a16="http://schemas.microsoft.com/office/drawing/2014/main" id="{4A053E3D-38D6-498A-8E48-7BD2CA79F22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F8F4109-7F0A-4475-BA2E-DB4289BD6981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0446866"/>
      </p:ext>
    </p:extLst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2)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학습과정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13B5EA-94DC-401C-A6CE-470D6AE58BB7}"/>
              </a:ext>
            </a:extLst>
          </p:cNvPr>
          <p:cNvSpPr txBox="1"/>
          <p:nvPr/>
        </p:nvSpPr>
        <p:spPr>
          <a:xfrm>
            <a:off x="454329" y="1493558"/>
            <a:ext cx="11509071" cy="5316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lvl="1" indent="-2286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sz="20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미리 준비된 폴더에 학습 데이터 사진을 저장</a:t>
            </a:r>
            <a:endParaRPr lang="en-US" altLang="ko-KR" sz="20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685800" lvl="1" indent="-228600">
              <a:lnSpc>
                <a:spcPct val="150000"/>
              </a:lnSpc>
              <a:buFont typeface="+mj-ea"/>
              <a:buAutoNum type="circleNumDbPlain"/>
              <a:defRPr/>
            </a:pPr>
            <a:endParaRPr lang="en-US" altLang="ko-KR" sz="20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685800" lvl="1" indent="-228600">
              <a:lnSpc>
                <a:spcPct val="150000"/>
              </a:lnSpc>
              <a:buFont typeface="+mj-ea"/>
              <a:buAutoNum type="circleNumDbPlain"/>
              <a:defRPr/>
            </a:pPr>
            <a:endParaRPr lang="en-US" altLang="ko-KR" sz="2000" dirty="0">
              <a:solidFill>
                <a:schemeClr val="tx1">
                  <a:lumMod val="50000"/>
                </a:schemeClr>
              </a:solidFill>
              <a:highlight>
                <a:srgbClr val="FFFF00"/>
              </a:highlight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endParaRPr lang="en-US" altLang="ko-KR" sz="28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endParaRPr lang="en-US" altLang="ko-KR" sz="20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685800" lvl="1" indent="-228600">
              <a:lnSpc>
                <a:spcPct val="150000"/>
              </a:lnSpc>
              <a:buFont typeface="+mj-ea"/>
              <a:buAutoNum type="circleNumDbPlain" startAt="2"/>
              <a:defRPr/>
            </a:pP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학습시킬 이미지를 </a:t>
            </a:r>
            <a:r>
              <a:rPr lang="en-US" altLang="ko-KR" sz="2000" dirty="0" err="1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함초롬바탕" panose="02030504000101010101" pitchFamily="18" charset="-127"/>
              </a:rPr>
              <a:t>TFRecord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로 변환</a:t>
            </a:r>
            <a:endParaRPr lang="ko-KR" altLang="en-US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685800" lvl="1" indent="-228600">
              <a:lnSpc>
                <a:spcPct val="150000"/>
              </a:lnSpc>
              <a:buFont typeface="+mj-ea"/>
              <a:buAutoNum type="circleNumDbPlain" startAt="2"/>
              <a:defRPr/>
            </a:pPr>
            <a:r>
              <a:rPr lang="en-US" altLang="ko-KR" sz="2000" dirty="0">
                <a:latin typeface="210 구름고딕 070" panose="02020603020101020101" pitchFamily="18" charset="-127"/>
                <a:ea typeface="210 구름고딕 070" panose="02020603020101020101" pitchFamily="18" charset="-127"/>
                <a:cs typeface="함초롬바탕" panose="02030504000101010101" pitchFamily="18" charset="-127"/>
              </a:rPr>
              <a:t> </a:t>
            </a:r>
            <a:r>
              <a:rPr lang="en-US" altLang="ko-KR" sz="20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함초롬바탕" panose="02030504000101010101" pitchFamily="18" charset="-127"/>
              </a:rPr>
              <a:t>Inception_v1</a:t>
            </a:r>
            <a:r>
              <a:rPr lang="ko-KR" altLang="en-US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모델을 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활용한 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함초롬바탕" panose="02030504000101010101" pitchFamily="18" charset="-127"/>
              </a:rPr>
              <a:t>1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차 학습 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함초롬바탕" panose="02030504000101010101" pitchFamily="18" charset="-127"/>
              </a:rPr>
              <a:t>: </a:t>
            </a:r>
            <a:r>
              <a:rPr lang="ko-KR" altLang="en-US" sz="2000" dirty="0" err="1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수어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번역을 목적으로 하는 모델의 분류로 새롭게 만들기 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										</a:t>
            </a:r>
            <a:r>
              <a:rPr lang="ko-KR" altLang="en-US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위하여 마지막 레이어만 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학습</a:t>
            </a:r>
            <a:endParaRPr lang="en-US" altLang="ko-KR" sz="200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685800" lvl="1" indent="-228600">
              <a:lnSpc>
                <a:spcPct val="150000"/>
              </a:lnSpc>
              <a:buFont typeface="+mj-ea"/>
              <a:buAutoNum type="circleNumDbPlain" startAt="2"/>
              <a:defRPr/>
            </a:pP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새로운 모델을 활용한 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함초롬바탕" panose="02030504000101010101" pitchFamily="18" charset="-127"/>
              </a:rPr>
              <a:t>2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차 학습 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함초롬바탕" panose="02030504000101010101" pitchFamily="18" charset="-127"/>
              </a:rPr>
              <a:t>: 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마지막 레이어만 학습하여 만들어진 새로운 모델로 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10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가지 분류를 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								  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위하여 전체 학습한다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. 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학습 진행 후에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 </a:t>
            </a:r>
            <a:r>
              <a:rPr lang="ko-KR" altLang="en-US" sz="2000" dirty="0" err="1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수어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판단에 사용되는 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									 </a:t>
            </a:r>
            <a:r>
              <a:rPr lang="en-US" altLang="ko-KR" sz="20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sz="2000" dirty="0" err="1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ckpt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형식의 새로운 모델이 생성됨</a:t>
            </a:r>
            <a:endParaRPr lang="ko-KR" altLang="en-US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26" name="그룹 3">
            <a:extLst>
              <a:ext uri="{FF2B5EF4-FFF2-40B4-BE49-F238E27FC236}">
                <a16:creationId xmlns:a16="http://schemas.microsoft.com/office/drawing/2014/main" id="{85B494A2-CD3C-4719-854E-6BB158ED710E}"/>
              </a:ext>
            </a:extLst>
          </p:cNvPr>
          <p:cNvGrpSpPr>
            <a:grpSpLocks/>
          </p:cNvGrpSpPr>
          <p:nvPr/>
        </p:nvGrpSpPr>
        <p:grpSpPr bwMode="auto">
          <a:xfrm>
            <a:off x="3034505" y="2007279"/>
            <a:ext cx="4806207" cy="1917021"/>
            <a:chOff x="1619250" y="1609725"/>
            <a:chExt cx="4649788" cy="1770065"/>
          </a:xfrm>
        </p:grpSpPr>
        <p:pic>
          <p:nvPicPr>
            <p:cNvPr id="27" name="_x201453192" descr="EMB00002ea85834">
              <a:extLst>
                <a:ext uri="{FF2B5EF4-FFF2-40B4-BE49-F238E27FC236}">
                  <a16:creationId xmlns:a16="http://schemas.microsoft.com/office/drawing/2014/main" id="{F8DC4C0C-21C9-4409-BBD4-A648EF54A7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036"/>
            <a:stretch>
              <a:fillRect/>
            </a:stretch>
          </p:blipFill>
          <p:spPr bwMode="auto">
            <a:xfrm>
              <a:off x="1619250" y="1609725"/>
              <a:ext cx="1412875" cy="1754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그림 11">
              <a:extLst>
                <a:ext uri="{FF2B5EF4-FFF2-40B4-BE49-F238E27FC236}">
                  <a16:creationId xmlns:a16="http://schemas.microsoft.com/office/drawing/2014/main" id="{647B4A78-CB01-46E6-BC81-ECEB479C83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9575" y="1908176"/>
              <a:ext cx="2008188" cy="1449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말풍선: 사각형 28">
              <a:extLst>
                <a:ext uri="{FF2B5EF4-FFF2-40B4-BE49-F238E27FC236}">
                  <a16:creationId xmlns:a16="http://schemas.microsoft.com/office/drawing/2014/main" id="{0D89AF0B-17F2-403A-91DE-DB1A2AA798A7}"/>
                </a:ext>
              </a:extLst>
            </p:cNvPr>
            <p:cNvSpPr/>
            <p:nvPr/>
          </p:nvSpPr>
          <p:spPr bwMode="auto">
            <a:xfrm rot="5400000">
              <a:off x="4418805" y="1529558"/>
              <a:ext cx="1541465" cy="2159000"/>
            </a:xfrm>
            <a:prstGeom prst="wedgeRectCallout">
              <a:avLst>
                <a:gd name="adj1" fmla="val -1287"/>
                <a:gd name="adj2" fmla="val 136843"/>
              </a:avLst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/>
            <a:lstStyle/>
            <a:p>
              <a:pPr algn="ctr" eaLnBrk="1" latinLnBrk="1" hangingPunct="1">
                <a:defRPr/>
              </a:pPr>
              <a:endParaRPr lang="ko-KR" altLang="en-US">
                <a:solidFill>
                  <a:schemeClr val="tx2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88E3ECA-B36D-49B6-8444-10FAC76DC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580832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2)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학습과정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11" name="_x201433784" descr="EMB00002ea85836">
            <a:extLst>
              <a:ext uri="{FF2B5EF4-FFF2-40B4-BE49-F238E27FC236}">
                <a16:creationId xmlns:a16="http://schemas.microsoft.com/office/drawing/2014/main" id="{E117B708-193B-42C6-BC57-DD890629F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830" y="1380513"/>
            <a:ext cx="2490868" cy="1691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화살표: 줄무늬가 있는 오른쪽 11">
            <a:extLst>
              <a:ext uri="{FF2B5EF4-FFF2-40B4-BE49-F238E27FC236}">
                <a16:creationId xmlns:a16="http://schemas.microsoft.com/office/drawing/2014/main" id="{DD1B47F1-4B74-4AD1-A05C-00752CDBA79C}"/>
              </a:ext>
            </a:extLst>
          </p:cNvPr>
          <p:cNvSpPr/>
          <p:nvPr/>
        </p:nvSpPr>
        <p:spPr bwMode="auto">
          <a:xfrm>
            <a:off x="6935096" y="1996885"/>
            <a:ext cx="729882" cy="438315"/>
          </a:xfrm>
          <a:prstGeom prst="stripedRightArrow">
            <a:avLst/>
          </a:prstGeom>
          <a:solidFill>
            <a:srgbClr val="FFCC00"/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latinLnBrk="1" hangingPunct="1">
              <a:defRPr/>
            </a:pPr>
            <a:endParaRPr lang="ko-KR" altLang="en-US" dirty="0"/>
          </a:p>
        </p:txBody>
      </p:sp>
      <p:pic>
        <p:nvPicPr>
          <p:cNvPr id="13" name="그림 2">
            <a:extLst>
              <a:ext uri="{FF2B5EF4-FFF2-40B4-BE49-F238E27FC236}">
                <a16:creationId xmlns:a16="http://schemas.microsoft.com/office/drawing/2014/main" id="{B550C6F3-0EA9-4EDA-A492-912C626E43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9900" y="3138198"/>
            <a:ext cx="2492798" cy="1691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그림 3">
            <a:extLst>
              <a:ext uri="{FF2B5EF4-FFF2-40B4-BE49-F238E27FC236}">
                <a16:creationId xmlns:a16="http://schemas.microsoft.com/office/drawing/2014/main" id="{4BE1EFC8-8C0C-48A6-853A-59740B1C1B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99"/>
          <a:stretch/>
        </p:blipFill>
        <p:spPr bwMode="auto">
          <a:xfrm>
            <a:off x="8187141" y="3138198"/>
            <a:ext cx="2929998" cy="1691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그림 4">
            <a:extLst>
              <a:ext uri="{FF2B5EF4-FFF2-40B4-BE49-F238E27FC236}">
                <a16:creationId xmlns:a16="http://schemas.microsoft.com/office/drawing/2014/main" id="{F6D98859-9D10-43C6-9C75-CF0C874A7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831" y="4904734"/>
            <a:ext cx="2490867" cy="1691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그림 5">
            <a:extLst>
              <a:ext uri="{FF2B5EF4-FFF2-40B4-BE49-F238E27FC236}">
                <a16:creationId xmlns:a16="http://schemas.microsoft.com/office/drawing/2014/main" id="{FD4151FD-CF37-4257-9DA2-F4F42AF31B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" t="6878" r="-46" b="7491"/>
          <a:stretch/>
        </p:blipFill>
        <p:spPr bwMode="auto">
          <a:xfrm>
            <a:off x="8187141" y="4894982"/>
            <a:ext cx="2914019" cy="1691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화살표: 줄무늬가 있는 오른쪽 16">
            <a:extLst>
              <a:ext uri="{FF2B5EF4-FFF2-40B4-BE49-F238E27FC236}">
                <a16:creationId xmlns:a16="http://schemas.microsoft.com/office/drawing/2014/main" id="{D8C98502-D92A-44C5-84DA-690D7F77208E}"/>
              </a:ext>
            </a:extLst>
          </p:cNvPr>
          <p:cNvSpPr/>
          <p:nvPr/>
        </p:nvSpPr>
        <p:spPr bwMode="auto">
          <a:xfrm>
            <a:off x="6943034" y="3680429"/>
            <a:ext cx="729882" cy="438316"/>
          </a:xfrm>
          <a:prstGeom prst="stripedRightArrow">
            <a:avLst/>
          </a:prstGeom>
          <a:solidFill>
            <a:srgbClr val="FFCC00"/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latinLnBrk="1" hangingPunct="1">
              <a:defRPr/>
            </a:pPr>
            <a:endParaRPr lang="ko-KR" altLang="en-US" dirty="0"/>
          </a:p>
        </p:txBody>
      </p:sp>
      <p:sp>
        <p:nvSpPr>
          <p:cNvPr id="18" name="화살표: 줄무늬가 있는 오른쪽 17">
            <a:extLst>
              <a:ext uri="{FF2B5EF4-FFF2-40B4-BE49-F238E27FC236}">
                <a16:creationId xmlns:a16="http://schemas.microsoft.com/office/drawing/2014/main" id="{BCBD5EDC-3925-4026-A890-49C5CF521666}"/>
              </a:ext>
            </a:extLst>
          </p:cNvPr>
          <p:cNvSpPr/>
          <p:nvPr/>
        </p:nvSpPr>
        <p:spPr bwMode="auto">
          <a:xfrm>
            <a:off x="6943034" y="5363973"/>
            <a:ext cx="729882" cy="440246"/>
          </a:xfrm>
          <a:prstGeom prst="stripedRightArrow">
            <a:avLst/>
          </a:prstGeom>
          <a:solidFill>
            <a:srgbClr val="FFCC00"/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latinLnBrk="1" hangingPunct="1">
              <a:defRPr/>
            </a:pPr>
            <a:endParaRPr lang="ko-KR" altLang="en-US" dirty="0"/>
          </a:p>
        </p:txBody>
      </p:sp>
      <p:pic>
        <p:nvPicPr>
          <p:cNvPr id="19" name="그림 6">
            <a:extLst>
              <a:ext uri="{FF2B5EF4-FFF2-40B4-BE49-F238E27FC236}">
                <a16:creationId xmlns:a16="http://schemas.microsoft.com/office/drawing/2014/main" id="{54A5BD47-52F1-4D21-99BD-B4FCF8EFC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7141" y="1380513"/>
            <a:ext cx="2929998" cy="1672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5C67191-0353-4B40-93EC-83F280A03A98}"/>
              </a:ext>
            </a:extLst>
          </p:cNvPr>
          <p:cNvSpPr/>
          <p:nvPr/>
        </p:nvSpPr>
        <p:spPr>
          <a:xfrm>
            <a:off x="467029" y="1486810"/>
            <a:ext cx="2233304" cy="5155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150000"/>
              </a:lnSpc>
              <a:spcBef>
                <a:spcPct val="0"/>
              </a:spcBef>
              <a:buClrTx/>
              <a:buFontTx/>
              <a:buAutoNum type="circleNumDbPlain" startAt="5"/>
            </a:pP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이미지 평가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2911C68-D776-4AFB-B182-28500D2DE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965547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682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2)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학습과정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FF6C6BF-25DD-459A-9DFC-0E6D2950894C}"/>
              </a:ext>
            </a:extLst>
          </p:cNvPr>
          <p:cNvSpPr txBox="1"/>
          <p:nvPr/>
        </p:nvSpPr>
        <p:spPr>
          <a:xfrm>
            <a:off x="478875" y="1504236"/>
            <a:ext cx="10956912" cy="495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lvl="1" indent="-228600">
              <a:lnSpc>
                <a:spcPct val="150000"/>
              </a:lnSpc>
              <a:buFont typeface="+mj-ea"/>
              <a:buAutoNum type="circleNumDbPlain" startAt="6"/>
              <a:defRPr/>
            </a:pP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데이터셋 추가 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: 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추가로 분류할 이미지를 분류 폴더에 넣고 </a:t>
            </a:r>
            <a:r>
              <a:rPr lang="en-US" altLang="ko-KR" sz="2000" dirty="0" err="1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TFRecord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로 변환하는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							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②단계</a:t>
            </a:r>
            <a:r>
              <a:rPr lang="en-US" altLang="ko-KR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 전체 레이어 학습 ④단계를 통하여 추가 학습을 진행</a:t>
            </a:r>
            <a:endParaRPr lang="en-US" altLang="ko-KR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685800" lvl="1" indent="-228600">
              <a:lnSpc>
                <a:spcPct val="150000"/>
              </a:lnSpc>
              <a:buFont typeface="+mj-ea"/>
              <a:buAutoNum type="circleNumDbPlain" startAt="6"/>
              <a:defRPr/>
            </a:pPr>
            <a:endParaRPr lang="en-US" altLang="ko-KR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685800" lvl="1" indent="-228600">
              <a:lnSpc>
                <a:spcPct val="150000"/>
              </a:lnSpc>
              <a:buFont typeface="+mj-ea"/>
              <a:buAutoNum type="circleNumDbPlain" startAt="6"/>
              <a:defRPr/>
            </a:pPr>
            <a:endParaRPr lang="en-US" altLang="ko-KR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685800" lvl="1" indent="-228600">
              <a:lnSpc>
                <a:spcPct val="150000"/>
              </a:lnSpc>
              <a:buFont typeface="+mj-ea"/>
              <a:buAutoNum type="circleNumDbPlain" startAt="6"/>
              <a:defRPr/>
            </a:pPr>
            <a:endParaRPr lang="en-US" altLang="ko-KR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endParaRPr lang="en-US" altLang="ko-KR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endParaRPr lang="en-US" altLang="ko-KR" sz="120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sz="24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※ 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이미지 학습을 </a:t>
            </a:r>
            <a:r>
              <a:rPr lang="en-US" altLang="ko-KR" sz="2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16,500</a:t>
            </a:r>
            <a:r>
              <a:rPr lang="ko-KR" altLang="en-US" sz="2000" dirty="0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차례 거친 결과</a:t>
            </a:r>
            <a:endParaRPr lang="en-US" altLang="ko-KR" sz="200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endParaRPr lang="ko-KR" altLang="en-US" sz="1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>
              <a:lnSpc>
                <a:spcPct val="150000"/>
              </a:lnSpc>
              <a:defRPr/>
            </a:pPr>
            <a:endParaRPr lang="ko-KR" altLang="en-US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>
              <a:defRPr/>
            </a:pPr>
            <a:r>
              <a:rPr lang="ko-KR" altLang="en-US" sz="14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</a:p>
          <a:p>
            <a:pPr>
              <a:defRPr/>
            </a:pPr>
            <a:endParaRPr lang="ko-KR" altLang="en-US" sz="14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22" name="그룹 11">
            <a:extLst>
              <a:ext uri="{FF2B5EF4-FFF2-40B4-BE49-F238E27FC236}">
                <a16:creationId xmlns:a16="http://schemas.microsoft.com/office/drawing/2014/main" id="{448E2C0B-D238-4F47-AC92-0C936DCC5161}"/>
              </a:ext>
            </a:extLst>
          </p:cNvPr>
          <p:cNvGrpSpPr>
            <a:grpSpLocks/>
          </p:cNvGrpSpPr>
          <p:nvPr/>
        </p:nvGrpSpPr>
        <p:grpSpPr bwMode="auto">
          <a:xfrm>
            <a:off x="2124075" y="2458334"/>
            <a:ext cx="8299450" cy="1917700"/>
            <a:chOff x="1241079" y="3789340"/>
            <a:chExt cx="7054860" cy="1666875"/>
          </a:xfrm>
        </p:grpSpPr>
        <p:pic>
          <p:nvPicPr>
            <p:cNvPr id="23" name="그림 4">
              <a:extLst>
                <a:ext uri="{FF2B5EF4-FFF2-40B4-BE49-F238E27FC236}">
                  <a16:creationId xmlns:a16="http://schemas.microsoft.com/office/drawing/2014/main" id="{D25673C8-01F8-4F27-9290-6DC6B0FF2F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06902" y="3802653"/>
              <a:ext cx="1440912" cy="1544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그림 5">
              <a:extLst>
                <a:ext uri="{FF2B5EF4-FFF2-40B4-BE49-F238E27FC236}">
                  <a16:creationId xmlns:a16="http://schemas.microsoft.com/office/drawing/2014/main" id="{3937ECBA-C7C8-4FC4-9F4F-4AD5723A95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079" y="3850630"/>
              <a:ext cx="2551262" cy="1544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십자형 24">
              <a:extLst>
                <a:ext uri="{FF2B5EF4-FFF2-40B4-BE49-F238E27FC236}">
                  <a16:creationId xmlns:a16="http://schemas.microsoft.com/office/drawing/2014/main" id="{B4DBC367-7874-4B9D-B4B8-487CFD121ABF}"/>
                </a:ext>
              </a:extLst>
            </p:cNvPr>
            <p:cNvSpPr/>
            <p:nvPr/>
          </p:nvSpPr>
          <p:spPr bwMode="auto">
            <a:xfrm>
              <a:off x="3858988" y="4292991"/>
              <a:ext cx="407530" cy="378083"/>
            </a:xfrm>
            <a:prstGeom prst="plus">
              <a:avLst>
                <a:gd name="adj" fmla="val 37488"/>
              </a:avLst>
            </a:prstGeom>
            <a:solidFill>
              <a:srgbClr val="FF0000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algn="ctr" eaLnBrk="1" latinLnBrk="1" hangingPunct="1">
                <a:defRPr/>
              </a:pPr>
              <a:endParaRPr lang="ko-KR" altLang="en-US">
                <a:solidFill>
                  <a:schemeClr val="tx2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  <p:sp>
          <p:nvSpPr>
            <p:cNvPr id="26" name="화살표: 오른쪽 8">
              <a:extLst>
                <a:ext uri="{FF2B5EF4-FFF2-40B4-BE49-F238E27FC236}">
                  <a16:creationId xmlns:a16="http://schemas.microsoft.com/office/drawing/2014/main" id="{7446CA35-849F-4CAE-BCEE-03EA42B93A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1811" y="4359952"/>
              <a:ext cx="463558" cy="275239"/>
            </a:xfrm>
            <a:prstGeom prst="rightArrow">
              <a:avLst>
                <a:gd name="adj1" fmla="val 50000"/>
                <a:gd name="adj2" fmla="val 49996"/>
              </a:avLst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 b="1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latinLnBrk="1" hangingPunct="1">
                <a:spcBef>
                  <a:spcPct val="0"/>
                </a:spcBef>
                <a:buClrTx/>
                <a:buFontTx/>
                <a:buNone/>
              </a:pPr>
              <a:endParaRPr lang="ko-KR" altLang="en-US" sz="1600" b="0"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  <p:pic>
          <p:nvPicPr>
            <p:cNvPr id="27" name="그림 10">
              <a:extLst>
                <a:ext uri="{FF2B5EF4-FFF2-40B4-BE49-F238E27FC236}">
                  <a16:creationId xmlns:a16="http://schemas.microsoft.com/office/drawing/2014/main" id="{468194E1-4658-4DB7-9CCF-D34B0BBD0F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38564" y="3789340"/>
              <a:ext cx="1857375" cy="166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" name="TextBox 16">
            <a:extLst>
              <a:ext uri="{FF2B5EF4-FFF2-40B4-BE49-F238E27FC236}">
                <a16:creationId xmlns:a16="http://schemas.microsoft.com/office/drawing/2014/main" id="{4C693D57-4362-4CF3-BFD7-55393EC50A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28843" y="5299298"/>
            <a:ext cx="347345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ko-KR" b="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0.66% </a:t>
            </a:r>
            <a:r>
              <a:rPr lang="en-US" altLang="ko-KR" b="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 1.00% </a:t>
            </a:r>
          </a:p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ko-KR" altLang="en-US" b="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sym typeface="Wingdings" panose="05000000000000000000" pitchFamily="2" charset="2"/>
              </a:rPr>
              <a:t>정확도 증가</a:t>
            </a:r>
            <a:endParaRPr lang="ko-KR" altLang="en-US" b="0" dirty="0">
              <a:solidFill>
                <a:srgbClr val="FF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7442D34-D1D7-4F90-947A-E8A98EF2BE03}"/>
              </a:ext>
            </a:extLst>
          </p:cNvPr>
          <p:cNvGrpSpPr/>
          <p:nvPr/>
        </p:nvGrpSpPr>
        <p:grpSpPr>
          <a:xfrm>
            <a:off x="2463006" y="5158815"/>
            <a:ext cx="5481637" cy="1360487"/>
            <a:chOff x="2439988" y="4872038"/>
            <a:chExt cx="5481637" cy="1360487"/>
          </a:xfrm>
        </p:grpSpPr>
        <p:pic>
          <p:nvPicPr>
            <p:cNvPr id="28" name="그림 14">
              <a:extLst>
                <a:ext uri="{FF2B5EF4-FFF2-40B4-BE49-F238E27FC236}">
                  <a16:creationId xmlns:a16="http://schemas.microsoft.com/office/drawing/2014/main" id="{12598215-C221-49A0-808E-031CBE8F89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3325" y="4872038"/>
              <a:ext cx="2579688" cy="1357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그림 15">
              <a:extLst>
                <a:ext uri="{FF2B5EF4-FFF2-40B4-BE49-F238E27FC236}">
                  <a16:creationId xmlns:a16="http://schemas.microsoft.com/office/drawing/2014/main" id="{06FCAC5A-8EFC-43DE-819B-0E736B80D6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938" y="4873625"/>
              <a:ext cx="2579687" cy="1358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" name="직사각형 2">
              <a:extLst>
                <a:ext uri="{FF2B5EF4-FFF2-40B4-BE49-F238E27FC236}">
                  <a16:creationId xmlns:a16="http://schemas.microsoft.com/office/drawing/2014/main" id="{EC251B2A-A58D-498A-AF9F-49758011DE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39988" y="5106988"/>
              <a:ext cx="2579687" cy="285750"/>
            </a:xfrm>
            <a:prstGeom prst="rect">
              <a:avLst/>
            </a:prstGeom>
            <a:noFill/>
            <a:ln w="38100" algn="ctr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 b="1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latinLnBrk="1" hangingPunct="1">
                <a:spcBef>
                  <a:spcPct val="0"/>
                </a:spcBef>
                <a:buClrTx/>
                <a:buFontTx/>
                <a:buNone/>
              </a:pPr>
              <a:endParaRPr lang="ko-KR" altLang="en-US" sz="1600" b="0"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  <p:sp>
          <p:nvSpPr>
            <p:cNvPr id="32" name="직사각형 16">
              <a:extLst>
                <a:ext uri="{FF2B5EF4-FFF2-40B4-BE49-F238E27FC236}">
                  <a16:creationId xmlns:a16="http://schemas.microsoft.com/office/drawing/2014/main" id="{76F30DD2-EA96-417B-9981-336A64DBF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4475" y="5203825"/>
              <a:ext cx="2579688" cy="285750"/>
            </a:xfrm>
            <a:prstGeom prst="rect">
              <a:avLst/>
            </a:prstGeom>
            <a:noFill/>
            <a:ln w="38100" algn="ctr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 b="1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latinLnBrk="1" hangingPunct="1">
                <a:spcBef>
                  <a:spcPct val="0"/>
                </a:spcBef>
                <a:buClrTx/>
                <a:buFontTx/>
                <a:buNone/>
              </a:pPr>
              <a:endParaRPr lang="ko-KR" altLang="en-US" sz="1600" b="0"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965731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3)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처리과정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5C67191-0353-4B40-93EC-83F280A03A98}"/>
              </a:ext>
            </a:extLst>
          </p:cNvPr>
          <p:cNvSpPr/>
          <p:nvPr/>
        </p:nvSpPr>
        <p:spPr>
          <a:xfrm>
            <a:off x="965332" y="1380513"/>
            <a:ext cx="11077271" cy="5588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3. </a:t>
            </a:r>
            <a:r>
              <a:rPr lang="ko-KR" altLang="en-US" sz="20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처리 과정 </a:t>
            </a:r>
          </a:p>
          <a:p>
            <a:pPr lvl="1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① </a:t>
            </a:r>
            <a:r>
              <a:rPr lang="en-US" altLang="ko-KR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OpenCV</a:t>
            </a:r>
            <a:r>
              <a:rPr lang="ko-KR" altLang="en-US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에서 카메라로 </a:t>
            </a:r>
            <a:r>
              <a:rPr lang="en-US" altLang="ko-KR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BGR </a:t>
            </a:r>
            <a:r>
              <a:rPr lang="ko-KR" altLang="en-US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패턴으로 된 이미지를 읽음</a:t>
            </a:r>
          </a:p>
          <a:p>
            <a:pPr lvl="1">
              <a:lnSpc>
                <a:spcPct val="150000"/>
              </a:lnSpc>
              <a:defRPr/>
            </a:pPr>
            <a:r>
              <a:rPr lang="ko-KR" altLang="en-US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② </a:t>
            </a:r>
            <a:r>
              <a:rPr lang="en-US" altLang="ko-KR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BGR </a:t>
            </a:r>
            <a:r>
              <a:rPr lang="ko-KR" altLang="en-US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패턴을 </a:t>
            </a:r>
            <a:r>
              <a:rPr lang="en-US" altLang="ko-KR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RGB </a:t>
            </a:r>
            <a:r>
              <a:rPr lang="ko-KR" altLang="en-US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패턴으로 변환 후 저장</a:t>
            </a:r>
          </a:p>
          <a:p>
            <a:pPr lvl="1">
              <a:lnSpc>
                <a:spcPct val="150000"/>
              </a:lnSpc>
              <a:defRPr/>
            </a:pPr>
            <a:r>
              <a:rPr lang="ko-KR" altLang="en-US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③ </a:t>
            </a:r>
            <a:r>
              <a:rPr lang="en-US" altLang="ko-KR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RGB </a:t>
            </a:r>
            <a:r>
              <a:rPr lang="ko-KR" altLang="en-US" sz="16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패턴 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이미지를 </a:t>
            </a:r>
            <a:r>
              <a:rPr lang="en-US" altLang="ko-KR" sz="16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THRESH_TOZERO 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이미지 패턴으로 바꿈</a:t>
            </a:r>
          </a:p>
          <a:p>
            <a:pPr lvl="1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④ 사전에 학습시킨 모델로 </a:t>
            </a:r>
            <a:r>
              <a:rPr lang="en-US" altLang="ko-KR" sz="16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THRESH_TOZERO 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패턴의 이미지를 추론 </a:t>
            </a:r>
          </a:p>
          <a:p>
            <a:pPr lvl="1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⑤ 추론된 결과 중 정확도가 </a:t>
            </a:r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85% 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이상의 값을 배열에 저장 </a:t>
            </a:r>
          </a:p>
          <a:p>
            <a:pPr lvl="1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⑥ 배열의 길이를 확인</a:t>
            </a:r>
            <a:endParaRPr lang="en-US" altLang="ko-KR" sz="16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	   1) 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배열의 길이가 </a:t>
            </a:r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보다 작으면 정확하지 않으므로 오류 메시지를 출력</a:t>
            </a:r>
            <a:endParaRPr lang="en-US" altLang="ko-KR" sz="16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	   2) 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배열의 길이가 </a:t>
            </a:r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이면 그 두개가 값이 같은 지 확인 해서 같으면 새로운 배열에 저장</a:t>
            </a:r>
            <a:endParaRPr lang="en-US" altLang="ko-KR" sz="16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 	  3) 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배열의 길이가 </a:t>
            </a:r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보다 크면 배열의 요소들을 비교하여 같은 요소가 </a:t>
            </a:r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개 이상이면</a:t>
            </a:r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새로운 배열에 저장</a:t>
            </a:r>
            <a:endParaRPr lang="en-US" altLang="ko-KR" sz="16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⑦ 기존 배열을 초기화</a:t>
            </a:r>
            <a:endParaRPr lang="en-US" altLang="ko-KR" sz="16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⑧ 최종적으로 배열에 남은 것을 문자열로 변환 </a:t>
            </a:r>
          </a:p>
          <a:p>
            <a:pPr lvl="1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⑨ 문자열을 </a:t>
            </a:r>
            <a:r>
              <a:rPr lang="en-US" altLang="ko-KR" sz="16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Papago API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에 전송</a:t>
            </a:r>
          </a:p>
          <a:p>
            <a:pPr lvl="1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⑩ 번역된 결과를 </a:t>
            </a:r>
            <a:r>
              <a:rPr lang="en-US" altLang="ko-KR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String</a:t>
            </a:r>
            <a:r>
              <a:rPr lang="ko-KR" altLang="en-US" sz="16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으로 받음 </a:t>
            </a:r>
            <a:endParaRPr lang="en-US" altLang="ko-KR" sz="16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>
              <a:lnSpc>
                <a:spcPct val="150000"/>
              </a:lnSpc>
              <a:defRPr/>
            </a:pPr>
            <a:endParaRPr lang="ko-KR" altLang="en-US" sz="11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3D5DB55-36C5-424E-9883-CED628613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1716960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4)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알고리즘 순서도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5983698-CDE0-4DCF-ACCB-0168CEAB74D7}"/>
              </a:ext>
            </a:extLst>
          </p:cNvPr>
          <p:cNvGrpSpPr/>
          <p:nvPr/>
        </p:nvGrpSpPr>
        <p:grpSpPr>
          <a:xfrm>
            <a:off x="1438063" y="1611346"/>
            <a:ext cx="9315874" cy="4910665"/>
            <a:chOff x="1737864" y="1832610"/>
            <a:chExt cx="9315874" cy="4910665"/>
          </a:xfrm>
        </p:grpSpPr>
        <p:pic>
          <p:nvPicPr>
            <p:cNvPr id="5" name="그림 2">
              <a:extLst>
                <a:ext uri="{FF2B5EF4-FFF2-40B4-BE49-F238E27FC236}">
                  <a16:creationId xmlns:a16="http://schemas.microsoft.com/office/drawing/2014/main" id="{DE72A2BA-3239-499E-BCA9-C7A81E37E2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09" t="24" r="36179" b="85216"/>
            <a:stretch>
              <a:fillRect/>
            </a:stretch>
          </p:blipFill>
          <p:spPr bwMode="auto">
            <a:xfrm>
              <a:off x="1737864" y="2704100"/>
              <a:ext cx="1480674" cy="14598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그림 3">
              <a:extLst>
                <a:ext uri="{FF2B5EF4-FFF2-40B4-BE49-F238E27FC236}">
                  <a16:creationId xmlns:a16="http://schemas.microsoft.com/office/drawing/2014/main" id="{D179A1DA-B144-4F54-864C-510B036616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t="17814" r="-76" b="21278"/>
            <a:stretch/>
          </p:blipFill>
          <p:spPr bwMode="auto">
            <a:xfrm>
              <a:off x="3735046" y="1832610"/>
              <a:ext cx="3641725" cy="4152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그림 4">
              <a:extLst>
                <a:ext uri="{FF2B5EF4-FFF2-40B4-BE49-F238E27FC236}">
                  <a16:creationId xmlns:a16="http://schemas.microsoft.com/office/drawing/2014/main" id="{478B8CBE-C9E9-40E0-A973-15303494DD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76" t="80437" r="19711" b="-371"/>
            <a:stretch>
              <a:fillRect/>
            </a:stretch>
          </p:blipFill>
          <p:spPr bwMode="auto">
            <a:xfrm>
              <a:off x="8219733" y="4798587"/>
              <a:ext cx="2834005" cy="1944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6E2CC01-61BD-49EC-ADBC-429867B8B16B}"/>
                </a:ext>
              </a:extLst>
            </p:cNvPr>
            <p:cNvGrpSpPr/>
            <p:nvPr/>
          </p:nvGrpSpPr>
          <p:grpSpPr>
            <a:xfrm>
              <a:off x="2513076" y="2024303"/>
              <a:ext cx="1237210" cy="2761025"/>
              <a:chOff x="2513076" y="2024303"/>
              <a:chExt cx="1237210" cy="2761025"/>
            </a:xfrm>
          </p:grpSpPr>
          <p:cxnSp>
            <p:nvCxnSpPr>
              <p:cNvPr id="8" name="직선 화살표 연결선 10">
                <a:extLst>
                  <a:ext uri="{FF2B5EF4-FFF2-40B4-BE49-F238E27FC236}">
                    <a16:creationId xmlns:a16="http://schemas.microsoft.com/office/drawing/2014/main" id="{D0EC421A-7F17-44D4-85DC-ED5A19AD3260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3448661" y="2024304"/>
                <a:ext cx="301625" cy="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F84AA378-1861-4106-8294-7C0DC459D811}"/>
                  </a:ext>
                </a:extLst>
              </p:cNvPr>
              <p:cNvGrpSpPr/>
              <p:nvPr/>
            </p:nvGrpSpPr>
            <p:grpSpPr>
              <a:xfrm>
                <a:off x="2513076" y="2024303"/>
                <a:ext cx="935585" cy="2761025"/>
                <a:chOff x="2879384" y="2024304"/>
                <a:chExt cx="592137" cy="2711450"/>
              </a:xfrm>
            </p:grpSpPr>
            <p:cxnSp>
              <p:nvCxnSpPr>
                <p:cNvPr id="11" name="직선 연결선 12">
                  <a:extLst>
                    <a:ext uri="{FF2B5EF4-FFF2-40B4-BE49-F238E27FC236}">
                      <a16:creationId xmlns:a16="http://schemas.microsoft.com/office/drawing/2014/main" id="{5795A6A3-36A4-46D4-9529-9F4DEE202558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>
                  <a:off x="3471521" y="2024304"/>
                  <a:ext cx="0" cy="2711450"/>
                </a:xfrm>
                <a:prstGeom prst="line">
                  <a:avLst/>
                </a:prstGeom>
                <a:noFill/>
                <a:ln w="9525" algn="ctr">
                  <a:solidFill>
                    <a:srgbClr val="10101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2" name="직선 연결선 14">
                  <a:extLst>
                    <a:ext uri="{FF2B5EF4-FFF2-40B4-BE49-F238E27FC236}">
                      <a16:creationId xmlns:a16="http://schemas.microsoft.com/office/drawing/2014/main" id="{AE17498B-AE21-4D60-8095-8EC4BF20FB9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2879384" y="4113454"/>
                  <a:ext cx="0" cy="622300"/>
                </a:xfrm>
                <a:prstGeom prst="line">
                  <a:avLst/>
                </a:prstGeom>
                <a:noFill/>
                <a:ln w="9525" algn="ctr">
                  <a:solidFill>
                    <a:srgbClr val="10101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3" name="직선 연결선 16">
                  <a:extLst>
                    <a:ext uri="{FF2B5EF4-FFF2-40B4-BE49-F238E27FC236}">
                      <a16:creationId xmlns:a16="http://schemas.microsoft.com/office/drawing/2014/main" id="{3EDB4449-C316-4091-BE07-AE0D8C26E7DA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>
                  <a:off x="2879384" y="4735754"/>
                  <a:ext cx="592137" cy="0"/>
                </a:xfrm>
                <a:prstGeom prst="line">
                  <a:avLst/>
                </a:prstGeom>
                <a:noFill/>
                <a:ln w="9525" algn="ctr">
                  <a:solidFill>
                    <a:srgbClr val="10101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E77BC59-B8F0-4E22-A18F-8CFA012C8588}"/>
                </a:ext>
              </a:extLst>
            </p:cNvPr>
            <p:cNvGrpSpPr/>
            <p:nvPr/>
          </p:nvGrpSpPr>
          <p:grpSpPr>
            <a:xfrm>
              <a:off x="6605905" y="4263041"/>
              <a:ext cx="4364990" cy="1944688"/>
              <a:chOff x="6622709" y="4329354"/>
              <a:chExt cx="3744912" cy="1871662"/>
            </a:xfrm>
          </p:grpSpPr>
          <p:cxnSp>
            <p:nvCxnSpPr>
              <p:cNvPr id="14" name="직선 연결선 20">
                <a:extLst>
                  <a:ext uri="{FF2B5EF4-FFF2-40B4-BE49-F238E27FC236}">
                    <a16:creationId xmlns:a16="http://schemas.microsoft.com/office/drawing/2014/main" id="{C9189FE0-449D-4933-95AE-B2DF31820C8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0367621" y="4329354"/>
                <a:ext cx="0" cy="576262"/>
              </a:xfrm>
              <a:prstGeom prst="line">
                <a:avLst/>
              </a:prstGeom>
              <a:noFill/>
              <a:ln w="9525" algn="ctr">
                <a:solidFill>
                  <a:srgbClr val="52525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5" name="직선 연결선 22">
                <a:extLst>
                  <a:ext uri="{FF2B5EF4-FFF2-40B4-BE49-F238E27FC236}">
                    <a16:creationId xmlns:a16="http://schemas.microsoft.com/office/drawing/2014/main" id="{B492B941-7DEF-4C85-BB9E-3A3426FA95EC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>
                <a:off x="7559334" y="4329354"/>
                <a:ext cx="2808287" cy="0"/>
              </a:xfrm>
              <a:prstGeom prst="line">
                <a:avLst/>
              </a:prstGeom>
              <a:noFill/>
              <a:ln w="9525" algn="ctr">
                <a:solidFill>
                  <a:srgbClr val="52525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" name="직선 연결선 24">
                <a:extLst>
                  <a:ext uri="{FF2B5EF4-FFF2-40B4-BE49-F238E27FC236}">
                    <a16:creationId xmlns:a16="http://schemas.microsoft.com/office/drawing/2014/main" id="{658B6D6A-6559-40D0-8206-0DD1AF2405B5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7559334" y="4329354"/>
                <a:ext cx="0" cy="1871662"/>
              </a:xfrm>
              <a:prstGeom prst="line">
                <a:avLst/>
              </a:prstGeom>
              <a:noFill/>
              <a:ln w="9525" algn="ctr">
                <a:solidFill>
                  <a:srgbClr val="52525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7" name="직선 연결선 26">
                <a:extLst>
                  <a:ext uri="{FF2B5EF4-FFF2-40B4-BE49-F238E27FC236}">
                    <a16:creationId xmlns:a16="http://schemas.microsoft.com/office/drawing/2014/main" id="{4C56BB60-58E9-4323-AD87-7E7ADD27534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>
                <a:off x="6622709" y="6201016"/>
                <a:ext cx="936625" cy="0"/>
              </a:xfrm>
              <a:prstGeom prst="line">
                <a:avLst/>
              </a:prstGeom>
              <a:noFill/>
              <a:ln w="9525" algn="ctr">
                <a:solidFill>
                  <a:srgbClr val="52525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" name="직선 연결선 28">
                <a:extLst>
                  <a:ext uri="{FF2B5EF4-FFF2-40B4-BE49-F238E27FC236}">
                    <a16:creationId xmlns:a16="http://schemas.microsoft.com/office/drawing/2014/main" id="{B22A65E0-4E3C-4675-A988-F91E0A19F3EB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6622709" y="5962891"/>
                <a:ext cx="0" cy="238125"/>
              </a:xfrm>
              <a:prstGeom prst="line">
                <a:avLst/>
              </a:prstGeom>
              <a:noFill/>
              <a:ln w="9525" algn="ctr">
                <a:solidFill>
                  <a:srgbClr val="52525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F222ABC-6CC6-4145-A6E8-5250D03BFFCD}"/>
                </a:ext>
              </a:extLst>
            </p:cNvPr>
            <p:cNvGrpSpPr/>
            <p:nvPr/>
          </p:nvGrpSpPr>
          <p:grpSpPr>
            <a:xfrm>
              <a:off x="5548288" y="4616691"/>
              <a:ext cx="3860167" cy="1944688"/>
              <a:chOff x="5594009" y="4616691"/>
              <a:chExt cx="3478212" cy="1944688"/>
            </a:xfrm>
          </p:grpSpPr>
          <p:cxnSp>
            <p:nvCxnSpPr>
              <p:cNvPr id="19" name="직선 연결선 21504">
                <a:extLst>
                  <a:ext uri="{FF2B5EF4-FFF2-40B4-BE49-F238E27FC236}">
                    <a16:creationId xmlns:a16="http://schemas.microsoft.com/office/drawing/2014/main" id="{043A72CC-9F7E-40AB-AAC6-16A7337340F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594009" y="5985116"/>
                <a:ext cx="0" cy="576263"/>
              </a:xfrm>
              <a:prstGeom prst="line">
                <a:avLst/>
              </a:prstGeom>
              <a:noFill/>
              <a:ln w="9525" algn="ctr">
                <a:solidFill>
                  <a:srgbClr val="52525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0" name="직선 연결선 21510">
                <a:extLst>
                  <a:ext uri="{FF2B5EF4-FFF2-40B4-BE49-F238E27FC236}">
                    <a16:creationId xmlns:a16="http://schemas.microsoft.com/office/drawing/2014/main" id="{653AA48D-044D-4CCB-BE74-7BD4F91E59A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594009" y="6561379"/>
                <a:ext cx="2397125" cy="0"/>
              </a:xfrm>
              <a:prstGeom prst="line">
                <a:avLst/>
              </a:prstGeom>
              <a:noFill/>
              <a:ln w="9525" algn="ctr">
                <a:solidFill>
                  <a:srgbClr val="52525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1" name="직선 연결선 21512">
                <a:extLst>
                  <a:ext uri="{FF2B5EF4-FFF2-40B4-BE49-F238E27FC236}">
                    <a16:creationId xmlns:a16="http://schemas.microsoft.com/office/drawing/2014/main" id="{E3539804-61DA-4A66-B794-C5A86A3F3432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7991134" y="4616691"/>
                <a:ext cx="0" cy="1944688"/>
              </a:xfrm>
              <a:prstGeom prst="line">
                <a:avLst/>
              </a:prstGeom>
              <a:noFill/>
              <a:ln w="9525" algn="ctr">
                <a:solidFill>
                  <a:srgbClr val="52525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" name="직선 연결선 21514">
                <a:extLst>
                  <a:ext uri="{FF2B5EF4-FFF2-40B4-BE49-F238E27FC236}">
                    <a16:creationId xmlns:a16="http://schemas.microsoft.com/office/drawing/2014/main" id="{4765256C-5276-4BF3-80D2-028A89EE029D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7991134" y="4616691"/>
                <a:ext cx="1081087" cy="0"/>
              </a:xfrm>
              <a:prstGeom prst="line">
                <a:avLst/>
              </a:prstGeom>
              <a:noFill/>
              <a:ln w="9525" algn="ctr">
                <a:solidFill>
                  <a:srgbClr val="52525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3" name="직선 화살표 연결선 21516">
              <a:extLst>
                <a:ext uri="{FF2B5EF4-FFF2-40B4-BE49-F238E27FC236}">
                  <a16:creationId xmlns:a16="http://schemas.microsoft.com/office/drawing/2014/main" id="{A3227AAB-0136-4D1A-944E-43DFCA06C4F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408465" y="4616691"/>
              <a:ext cx="0" cy="2159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5ADEBC8-F98D-49CD-B9B2-EB21F4907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43603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4)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알고리즘 순서도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26" name="그림 3">
            <a:extLst>
              <a:ext uri="{FF2B5EF4-FFF2-40B4-BE49-F238E27FC236}">
                <a16:creationId xmlns:a16="http://schemas.microsoft.com/office/drawing/2014/main" id="{BE86BE1E-8876-48A6-99EA-9C96714DC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483" y="1256361"/>
            <a:ext cx="7252628" cy="54186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60F5F98-41F7-45E0-B49F-627AFBE27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166927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5)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다루는 정보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5C67191-0353-4B40-93EC-83F280A03A98}"/>
              </a:ext>
            </a:extLst>
          </p:cNvPr>
          <p:cNvSpPr/>
          <p:nvPr/>
        </p:nvSpPr>
        <p:spPr>
          <a:xfrm>
            <a:off x="965332" y="1380513"/>
            <a:ext cx="10858074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800" b="1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</a:t>
            </a:r>
            <a:r>
              <a:rPr lang="en-US" altLang="ko-KR" sz="2800" b="1" dirty="0" err="1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TFRecord</a:t>
            </a:r>
            <a:r>
              <a:rPr lang="en-US" altLang="ko-KR" sz="2800" b="1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 </a:t>
            </a:r>
            <a:r>
              <a:rPr lang="en-US" altLang="ko-KR" sz="2800" b="1" dirty="0" err="1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ckpt</a:t>
            </a:r>
            <a:r>
              <a:rPr lang="en-US" altLang="ko-KR" sz="2800" b="1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</a:t>
            </a:r>
            <a:r>
              <a:rPr lang="ko-KR" altLang="en-US" sz="2800" b="1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모델</a:t>
            </a:r>
            <a:r>
              <a:rPr lang="en-US" altLang="ko-KR" sz="2800" b="1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), json) </a:t>
            </a:r>
            <a:endParaRPr lang="en-US" altLang="ko-KR" sz="2400" b="1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685800" lvl="1" indent="-2286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en-US" altLang="ko-KR" sz="24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sz="2400" b="1" dirty="0" err="1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TFRecord</a:t>
            </a:r>
            <a:r>
              <a:rPr lang="en-US" altLang="ko-KR" sz="24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: </a:t>
            </a:r>
            <a:r>
              <a:rPr lang="ko-KR" altLang="en-US" dirty="0" err="1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텐서플로우의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학습 데이터를 저장하기 위한 이진 데이터 포맷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. JPEG 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파일을 읽을 때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					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이미지 뿐만 아니라 메타 데이터와 라벨도 별도로 읽어야 하므로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성능과 개발의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						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편의성을 위해 </a:t>
            </a:r>
            <a:r>
              <a:rPr lang="en-US" altLang="ko-KR" dirty="0" err="1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TFRecord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파일 포맷을 이용</a:t>
            </a:r>
            <a:endParaRPr lang="en-US" altLang="ko-KR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685800" lvl="1" indent="-228600">
              <a:lnSpc>
                <a:spcPct val="150000"/>
              </a:lnSpc>
              <a:buFont typeface="+mj-ea"/>
              <a:buAutoNum type="circleNumDbPlain"/>
              <a:defRPr/>
            </a:pPr>
            <a:endParaRPr lang="en-US" altLang="ko-KR" sz="5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685800" lvl="1" indent="-2286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en-US" altLang="ko-KR" sz="24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sz="2400" b="1" dirty="0" err="1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ckpt</a:t>
            </a:r>
            <a:r>
              <a:rPr lang="en-US" altLang="ko-KR" sz="24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: Checkpoint 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파일로 학습된 모델의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Variable 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값을 저장하는 파일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									</a:t>
            </a:r>
            <a:r>
              <a:rPr lang="en-US" altLang="ko-KR" dirty="0" err="1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ckpt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파일은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.meta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파일과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.index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파일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.data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파일 총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3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개가 생성되는데</a:t>
            </a:r>
            <a:endParaRPr lang="en-US" altLang="ko-KR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			 .meta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파일은 학습 모델 그래프의 메타정보를 저장한 파일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 .data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파일은 실제 그래프</a:t>
            </a:r>
            <a:endParaRPr lang="en-US" altLang="ko-KR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			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데이터를 저장하는 파일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 .index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파일은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checkpoint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를 식별할 때 쓰이는 파일</a:t>
            </a:r>
            <a:endParaRPr lang="en-US" altLang="ko-KR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 startAt="3"/>
              <a:defRPr/>
            </a:pPr>
            <a:r>
              <a:rPr lang="en-US" altLang="ko-KR" sz="2400" b="1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json</a:t>
            </a:r>
            <a:r>
              <a:rPr lang="en-US" altLang="ko-KR" sz="2000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: </a:t>
            </a:r>
            <a:r>
              <a:rPr lang="ko-KR" altLang="en-US" dirty="0" err="1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파파고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API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에서 정보를 받아올 때 사용되는 데이터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-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교환 형식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. key/value 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형태의 쌍으로 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			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데이터를 저장하는 형식</a:t>
            </a:r>
            <a:endParaRPr lang="en-US" altLang="ko-KR" sz="20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 startAt="3"/>
              <a:defRPr/>
            </a:pPr>
            <a:endParaRPr lang="en-US" altLang="ko-KR" sz="2000" dirty="0">
              <a:solidFill>
                <a:schemeClr val="tx1">
                  <a:lumMod val="50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0D59E3-0468-4C57-B296-84080053A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821892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6)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 구조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E113E16F-02C9-4A27-9CFE-81389D104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8768177"/>
              </p:ext>
            </p:extLst>
          </p:nvPr>
        </p:nvGraphicFramePr>
        <p:xfrm>
          <a:off x="1230613" y="1284816"/>
          <a:ext cx="3495525" cy="5148296"/>
        </p:xfrm>
        <a:graphic>
          <a:graphicData uri="http://schemas.openxmlformats.org/drawingml/2006/table">
            <a:tbl>
              <a:tblPr firstRow="1" bandRow="1">
                <a:tableStyleId>{306799F8-075E-4A3A-A7F6-7FBC6576F1A4}</a:tableStyleId>
              </a:tblPr>
              <a:tblGrid>
                <a:gridCol w="3495525">
                  <a:extLst>
                    <a:ext uri="{9D8B030D-6E8A-4147-A177-3AD203B41FA5}">
                      <a16:colId xmlns:a16="http://schemas.microsoft.com/office/drawing/2014/main" val="606117090"/>
                    </a:ext>
                  </a:extLst>
                </a:gridCol>
              </a:tblGrid>
              <a:tr h="4859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err="1">
                          <a:solidFill>
                            <a:schemeClr val="tx1"/>
                          </a:solidFill>
                        </a:rPr>
                        <a:t>ShowVideo</a:t>
                      </a:r>
                      <a:endParaRPr lang="ko-KR" altLang="en-US" sz="28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20" marR="91420" marT="45740" marB="45740"/>
                </a:tc>
                <a:extLst>
                  <a:ext uri="{0D108BD9-81ED-4DB2-BD59-A6C34878D82A}">
                    <a16:rowId xmlns:a16="http://schemas.microsoft.com/office/drawing/2014/main" val="26017748"/>
                  </a:ext>
                </a:extLst>
              </a:tr>
              <a:tr h="21435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Num : Integer</a:t>
                      </a:r>
                    </a:p>
                    <a:p>
                      <a:pPr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Flag : Integer</a:t>
                      </a:r>
                    </a:p>
                    <a:p>
                      <a:pPr latinLnBrk="1"/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Is_run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 : Bool</a:t>
                      </a:r>
                    </a:p>
                    <a:p>
                      <a:pPr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Camera : Integer</a:t>
                      </a:r>
                    </a:p>
                    <a:p>
                      <a:pPr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Text : String</a:t>
                      </a:r>
                    </a:p>
                    <a:p>
                      <a:pPr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Timer : Integer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20" marR="91420" marT="45740" marB="45740"/>
                </a:tc>
                <a:extLst>
                  <a:ext uri="{0D108BD9-81ED-4DB2-BD59-A6C34878D82A}">
                    <a16:rowId xmlns:a16="http://schemas.microsoft.com/office/drawing/2014/main" val="2280188983"/>
                  </a:ext>
                </a:extLst>
              </a:tr>
              <a:tr h="24865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__</a:t>
                      </a:r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init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__()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startVideo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() </a:t>
                      </a:r>
                      <a:endParaRPr lang="en-US" altLang="ko-KR" sz="105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Save()</a:t>
                      </a:r>
                    </a:p>
                    <a:p>
                      <a:pPr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Stop()</a:t>
                      </a:r>
                    </a:p>
                    <a:p>
                      <a:pPr latinLnBrk="1"/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Api_trans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()</a:t>
                      </a:r>
                    </a:p>
                    <a:p>
                      <a:pPr latinLnBrk="1"/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Con_Image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() </a:t>
                      </a:r>
                    </a:p>
                    <a:p>
                      <a:pPr latinLnBrk="1"/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Api_tf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() </a:t>
                      </a:r>
                    </a:p>
                    <a:p>
                      <a:pPr latinLnBrk="1"/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Choice_word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() </a:t>
                      </a:r>
                      <a:endParaRPr lang="en-US" altLang="ko-KR" sz="20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20" marR="91420" marT="45740" marB="45740"/>
                </a:tc>
                <a:extLst>
                  <a:ext uri="{0D108BD9-81ED-4DB2-BD59-A6C34878D82A}">
                    <a16:rowId xmlns:a16="http://schemas.microsoft.com/office/drawing/2014/main" val="1328240585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21F8086-8176-4762-987D-B27C785D66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288964"/>
              </p:ext>
            </p:extLst>
          </p:nvPr>
        </p:nvGraphicFramePr>
        <p:xfrm>
          <a:off x="7566844" y="1284816"/>
          <a:ext cx="3495524" cy="5169681"/>
        </p:xfrm>
        <a:graphic>
          <a:graphicData uri="http://schemas.openxmlformats.org/drawingml/2006/table">
            <a:tbl>
              <a:tblPr firstRow="1" bandRow="1">
                <a:tableStyleId>{306799F8-075E-4A3A-A7F6-7FBC6576F1A4}</a:tableStyleId>
              </a:tblPr>
              <a:tblGrid>
                <a:gridCol w="3495524">
                  <a:extLst>
                    <a:ext uri="{9D8B030D-6E8A-4147-A177-3AD203B41FA5}">
                      <a16:colId xmlns:a16="http://schemas.microsoft.com/office/drawing/2014/main" val="606117090"/>
                    </a:ext>
                  </a:extLst>
                </a:gridCol>
              </a:tblGrid>
              <a:tr h="5577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>
                          <a:solidFill>
                            <a:schemeClr val="tx1"/>
                          </a:solidFill>
                        </a:rPr>
                        <a:t>ImageViewer</a:t>
                      </a:r>
                      <a:endParaRPr lang="ko-KR" altLang="en-US" sz="32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36" marR="91436" marT="45723" marB="45723"/>
                </a:tc>
                <a:extLst>
                  <a:ext uri="{0D108BD9-81ED-4DB2-BD59-A6C34878D82A}">
                    <a16:rowId xmlns:a16="http://schemas.microsoft.com/office/drawing/2014/main" val="26017748"/>
                  </a:ext>
                </a:extLst>
              </a:tr>
              <a:tr h="98369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Image : </a:t>
                      </a:r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Qimage</a:t>
                      </a:r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Painter : </a:t>
                      </a:r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Qpainter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36" marR="91436" marT="45723" marB="45723"/>
                </a:tc>
                <a:extLst>
                  <a:ext uri="{0D108BD9-81ED-4DB2-BD59-A6C34878D82A}">
                    <a16:rowId xmlns:a16="http://schemas.microsoft.com/office/drawing/2014/main" val="2280188983"/>
                  </a:ext>
                </a:extLst>
              </a:tr>
              <a:tr h="360686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__</a:t>
                      </a:r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init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__()</a:t>
                      </a:r>
                    </a:p>
                    <a:p>
                      <a:pPr latinLnBrk="1"/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PaintEvent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() </a:t>
                      </a:r>
                    </a:p>
                    <a:p>
                      <a:pPr latinLnBrk="1"/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initUI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()</a:t>
                      </a:r>
                    </a:p>
                    <a:p>
                      <a:pPr latinLnBrk="1"/>
                      <a:r>
                        <a:rPr lang="en-US" altLang="ko-KR" sz="2000" dirty="0" err="1">
                          <a:solidFill>
                            <a:schemeClr val="tx1"/>
                          </a:solidFill>
                        </a:rPr>
                        <a:t>setImage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() </a:t>
                      </a:r>
                    </a:p>
                    <a:p>
                      <a:pPr latinLnBrk="1"/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200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36" marR="91436" marT="45723" marB="45723"/>
                </a:tc>
                <a:extLst>
                  <a:ext uri="{0D108BD9-81ED-4DB2-BD59-A6C34878D82A}">
                    <a16:rowId xmlns:a16="http://schemas.microsoft.com/office/drawing/2014/main" val="1328240585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CD35C11-7E70-4239-86D4-FB5F1D757FDB}"/>
              </a:ext>
            </a:extLst>
          </p:cNvPr>
          <p:cNvCxnSpPr>
            <a:cxnSpLocks/>
          </p:cNvCxnSpPr>
          <p:nvPr/>
        </p:nvCxnSpPr>
        <p:spPr>
          <a:xfrm>
            <a:off x="5005111" y="3768839"/>
            <a:ext cx="2181778" cy="0"/>
          </a:xfrm>
          <a:prstGeom prst="straightConnector1">
            <a:avLst/>
          </a:prstGeom>
          <a:ln w="762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7">
            <a:extLst>
              <a:ext uri="{FF2B5EF4-FFF2-40B4-BE49-F238E27FC236}">
                <a16:creationId xmlns:a16="http://schemas.microsoft.com/office/drawing/2014/main" id="{F1ECF827-D95F-4A92-B655-CB7283AA6C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4130" y="3164473"/>
            <a:ext cx="238374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ko-KR" b="0" dirty="0" err="1">
                <a:solidFill>
                  <a:srgbClr val="00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Qimage</a:t>
            </a:r>
            <a:endParaRPr lang="ko-KR" altLang="en-US" b="0" dirty="0">
              <a:solidFill>
                <a:srgbClr val="000000"/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2E7921D-B47A-4D50-83E7-57A44D1D2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25052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6)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 구조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14" name="그림 3">
            <a:extLst>
              <a:ext uri="{FF2B5EF4-FFF2-40B4-BE49-F238E27FC236}">
                <a16:creationId xmlns:a16="http://schemas.microsoft.com/office/drawing/2014/main" id="{17AD1EDB-2488-43BC-8158-7D94FE86A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4225" y="1418282"/>
            <a:ext cx="8207375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그림 5">
            <a:extLst>
              <a:ext uri="{FF2B5EF4-FFF2-40B4-BE49-F238E27FC236}">
                <a16:creationId xmlns:a16="http://schemas.microsoft.com/office/drawing/2014/main" id="{FE3BAE4F-8DAC-4371-BC0C-CF3A051F22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350" y="3737934"/>
            <a:ext cx="8223250" cy="204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FE8A6EC-4D49-4B99-B497-CEB37B056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65877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6)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 구조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6" name="그림 2">
            <a:extLst>
              <a:ext uri="{FF2B5EF4-FFF2-40B4-BE49-F238E27FC236}">
                <a16:creationId xmlns:a16="http://schemas.microsoft.com/office/drawing/2014/main" id="{C0CD9487-5694-495C-87FC-01EBC778F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6275" y="3595059"/>
            <a:ext cx="8299450" cy="257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그림 4">
            <a:extLst>
              <a:ext uri="{FF2B5EF4-FFF2-40B4-BE49-F238E27FC236}">
                <a16:creationId xmlns:a16="http://schemas.microsoft.com/office/drawing/2014/main" id="{1167C80D-84A0-4D88-82D4-FDF52888B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375" y="1401134"/>
            <a:ext cx="8223250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D38451F-A337-4799-BC35-AAA050C7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62967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alking man  iconì ëí ì´ë¯¸ì§ ê²ìê²°ê³¼">
            <a:extLst>
              <a:ext uri="{FF2B5EF4-FFF2-40B4-BE49-F238E27FC236}">
                <a16:creationId xmlns:a16="http://schemas.microsoft.com/office/drawing/2014/main" id="{8BE88B05-A1FB-42BA-B1FC-3F58E4E22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470" y="1986127"/>
            <a:ext cx="1163945" cy="1797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F9FF222-D5A2-4BF1-8865-283E3145A0E5}"/>
              </a:ext>
            </a:extLst>
          </p:cNvPr>
          <p:cNvSpPr txBox="1"/>
          <p:nvPr/>
        </p:nvSpPr>
        <p:spPr>
          <a:xfrm>
            <a:off x="3304107" y="2526175"/>
            <a:ext cx="79668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“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저는 밖에서 노는 것 보다 책을 읽는 것을 좋아합니다 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“</a:t>
            </a:r>
          </a:p>
          <a:p>
            <a:pPr algn="ctr"/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/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/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/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/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나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+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밖 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+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놀다 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+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별로 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+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집 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+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계시다 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+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독서 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+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낫다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70BCE6D-30B5-4664-8BAB-1E731F96664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372" y="4049669"/>
            <a:ext cx="2124585" cy="17977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CF27EB-F77D-48AE-A007-ECEB77E1A575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- </a:t>
            </a: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연구 개발 배경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F5D288-2921-4E25-A66D-FA6768441E7A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248EBF-81B2-40E2-9ED7-0FBDA31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112159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6)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 구조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8" name="그림 2">
            <a:extLst>
              <a:ext uri="{FF2B5EF4-FFF2-40B4-BE49-F238E27FC236}">
                <a16:creationId xmlns:a16="http://schemas.microsoft.com/office/drawing/2014/main" id="{568C125A-143E-4F72-906D-EE54DB482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850" y="3788734"/>
            <a:ext cx="8193087" cy="203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그림 4">
            <a:extLst>
              <a:ext uri="{FF2B5EF4-FFF2-40B4-BE49-F238E27FC236}">
                <a16:creationId xmlns:a16="http://schemas.microsoft.com/office/drawing/2014/main" id="{20193599-4FCE-4694-AA66-35886C0CD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212" y="1425426"/>
            <a:ext cx="8213725" cy="2087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457063E-A79F-45AE-9BDF-79E278453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94607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시스템 모듈 상세 설계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6)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 구조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6" name="그림 2">
            <a:extLst>
              <a:ext uri="{FF2B5EF4-FFF2-40B4-BE49-F238E27FC236}">
                <a16:creationId xmlns:a16="http://schemas.microsoft.com/office/drawing/2014/main" id="{DBB75D00-7DAB-4B45-B693-27B8AD2BF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2763" y="4418624"/>
            <a:ext cx="8229600" cy="211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그림 4">
            <a:extLst>
              <a:ext uri="{FF2B5EF4-FFF2-40B4-BE49-F238E27FC236}">
                <a16:creationId xmlns:a16="http://schemas.microsoft.com/office/drawing/2014/main" id="{2243E06C-79BD-420A-8394-08BEFAE1A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8638" y="1380513"/>
            <a:ext cx="8213725" cy="294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8B83FF8-35EF-4AC5-928E-661EFC448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612515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개발환경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(1)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6.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8" name="직사각형 8">
            <a:extLst>
              <a:ext uri="{FF2B5EF4-FFF2-40B4-BE49-F238E27FC236}">
                <a16:creationId xmlns:a16="http://schemas.microsoft.com/office/drawing/2014/main" id="{726775FF-5C6C-49A4-8E66-97CDEDFFBB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709" y="4153152"/>
            <a:ext cx="350174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ko-KR" sz="2400" dirty="0">
                <a:solidFill>
                  <a:srgbClr val="333333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RealSense Depth Camera D435</a:t>
            </a:r>
          </a:p>
        </p:txBody>
      </p:sp>
      <p:pic>
        <p:nvPicPr>
          <p:cNvPr id="11" name="그림 9">
            <a:extLst>
              <a:ext uri="{FF2B5EF4-FFF2-40B4-BE49-F238E27FC236}">
                <a16:creationId xmlns:a16="http://schemas.microsoft.com/office/drawing/2014/main" id="{CA12C759-B3D6-40FB-8DA4-275F8BD4C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0"/>
          <a:stretch>
            <a:fillRect/>
          </a:stretch>
        </p:blipFill>
        <p:spPr bwMode="auto">
          <a:xfrm>
            <a:off x="1355485" y="2219857"/>
            <a:ext cx="2640766" cy="16941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B137B95-9DDE-487A-A971-B9B376BB3B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668381"/>
              </p:ext>
            </p:extLst>
          </p:nvPr>
        </p:nvGraphicFramePr>
        <p:xfrm>
          <a:off x="4486453" y="1247302"/>
          <a:ext cx="6880066" cy="492268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43711">
                  <a:extLst>
                    <a:ext uri="{9D8B030D-6E8A-4147-A177-3AD203B41FA5}">
                      <a16:colId xmlns:a16="http://schemas.microsoft.com/office/drawing/2014/main" val="2569944145"/>
                    </a:ext>
                  </a:extLst>
                </a:gridCol>
                <a:gridCol w="3536355">
                  <a:extLst>
                    <a:ext uri="{9D8B030D-6E8A-4147-A177-3AD203B41FA5}">
                      <a16:colId xmlns:a16="http://schemas.microsoft.com/office/drawing/2014/main" val="1693163710"/>
                    </a:ext>
                  </a:extLst>
                </a:gridCol>
              </a:tblGrid>
              <a:tr h="35819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리얼센스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ko-KR" altLang="en-US" sz="1800" dirty="0" err="1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뎁스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카메라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D345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63053" marR="63053" marT="31531" marB="31531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319059"/>
                  </a:ext>
                </a:extLst>
              </a:tr>
              <a:tr h="35121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사용환경</a:t>
                      </a:r>
                    </a:p>
                  </a:txBody>
                  <a:tcPr marL="56477" marR="56477" marT="28243" marB="2824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실내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/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실외</a:t>
                      </a:r>
                    </a:p>
                  </a:txBody>
                  <a:tcPr marL="56477" marR="56477" marT="28243" marB="28243"/>
                </a:tc>
                <a:extLst>
                  <a:ext uri="{0D108BD9-81ED-4DB2-BD59-A6C34878D82A}">
                    <a16:rowId xmlns:a16="http://schemas.microsoft.com/office/drawing/2014/main" val="3793929222"/>
                  </a:ext>
                </a:extLst>
              </a:tr>
              <a:tr h="6424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깊이 기술</a:t>
                      </a:r>
                    </a:p>
                  </a:txBody>
                  <a:tcPr marL="56477" marR="56477" marT="28243" marB="2824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Active IR stereo (Global Shutter)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56477" marR="56477" marT="28243" marB="28243"/>
                </a:tc>
                <a:extLst>
                  <a:ext uri="{0D108BD9-81ED-4DB2-BD59-A6C34878D82A}">
                    <a16:rowId xmlns:a16="http://schemas.microsoft.com/office/drawing/2014/main" val="1499695689"/>
                  </a:ext>
                </a:extLst>
              </a:tr>
              <a:tr h="6424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깊이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FOV (H x V x D)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56477" marR="56477" marT="28243" marB="2824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최대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1280x720</a:t>
                      </a:r>
                    </a:p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최대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90fps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56477" marR="56477" marT="28243" marB="28243"/>
                </a:tc>
                <a:extLst>
                  <a:ext uri="{0D108BD9-81ED-4DB2-BD59-A6C34878D82A}">
                    <a16:rowId xmlns:a16="http://schemas.microsoft.com/office/drawing/2014/main" val="4022290304"/>
                  </a:ext>
                </a:extLst>
              </a:tr>
              <a:tr h="642456">
                <a:tc>
                  <a:txBody>
                    <a:bodyPr/>
                    <a:lstStyle/>
                    <a:p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최대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RGB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해상도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&amp; 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프레임 속도</a:t>
                      </a:r>
                    </a:p>
                  </a:txBody>
                  <a:tcPr marL="56477" marR="56477" marT="28243" marB="28243"/>
                </a:tc>
                <a:tc>
                  <a:txBody>
                    <a:bodyPr/>
                    <a:lstStyle/>
                    <a:p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최대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1920 x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1080</a:t>
                      </a:r>
                    </a:p>
                    <a:p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최대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60fps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56477" marR="56477" marT="28243" marB="28243"/>
                </a:tc>
                <a:extLst>
                  <a:ext uri="{0D108BD9-81ED-4DB2-BD59-A6C34878D82A}">
                    <a16:rowId xmlns:a16="http://schemas.microsoft.com/office/drawing/2014/main" val="2542755564"/>
                  </a:ext>
                </a:extLst>
              </a:tr>
              <a:tr h="65978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최소 깊이 거리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(Min-Z)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56477" marR="56477" marT="28243" marB="2824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10m+. 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성능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정확도는 장면 및 조명 조건에 따라 달라짐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.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56477" marR="56477" marT="28243" marB="28243"/>
                </a:tc>
                <a:extLst>
                  <a:ext uri="{0D108BD9-81ED-4DB2-BD59-A6C34878D82A}">
                    <a16:rowId xmlns:a16="http://schemas.microsoft.com/office/drawing/2014/main" val="2580232667"/>
                  </a:ext>
                </a:extLst>
              </a:tr>
              <a:tr h="4618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카메라 모듈</a:t>
                      </a:r>
                    </a:p>
                  </a:txBody>
                  <a:tcPr marL="56477" marR="56477" marT="28243" marB="2824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Intel*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RealSense 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모듈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D430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56477" marR="56477" marT="28243" marB="28243"/>
                </a:tc>
                <a:extLst>
                  <a:ext uri="{0D108BD9-81ED-4DB2-BD59-A6C34878D82A}">
                    <a16:rowId xmlns:a16="http://schemas.microsoft.com/office/drawing/2014/main" val="1745942335"/>
                  </a:ext>
                </a:extLst>
              </a:tr>
              <a:tr h="4618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비전 프로세서 카드</a:t>
                      </a:r>
                    </a:p>
                  </a:txBody>
                  <a:tcPr marL="56477" marR="56477" marT="28243" marB="2824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호스트 플랫폼 연결 활성화</a:t>
                      </a:r>
                    </a:p>
                  </a:txBody>
                  <a:tcPr marL="56477" marR="56477" marT="28243" marB="28243"/>
                </a:tc>
                <a:extLst>
                  <a:ext uri="{0D108BD9-81ED-4DB2-BD59-A6C34878D82A}">
                    <a16:rowId xmlns:a16="http://schemas.microsoft.com/office/drawing/2014/main" val="185652215"/>
                  </a:ext>
                </a:extLst>
              </a:tr>
              <a:tr h="35121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연결장치</a:t>
                      </a:r>
                    </a:p>
                  </a:txBody>
                  <a:tcPr marL="56477" marR="56477" marT="28243" marB="2824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USB 3.0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56477" marR="56477" marT="28243" marB="28243"/>
                </a:tc>
                <a:extLst>
                  <a:ext uri="{0D108BD9-81ED-4DB2-BD59-A6C34878D82A}">
                    <a16:rowId xmlns:a16="http://schemas.microsoft.com/office/drawing/2014/main" val="2074329002"/>
                  </a:ext>
                </a:extLst>
              </a:tr>
              <a:tr h="35121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 err="1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제품치수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(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길이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x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깊이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x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높이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)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56477" marR="56477" marT="28243" marB="2824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90mm x 25mm</a:t>
                      </a:r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x 25mm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56477" marR="56477" marT="28243" marB="28243"/>
                </a:tc>
                <a:extLst>
                  <a:ext uri="{0D108BD9-81ED-4DB2-BD59-A6C34878D82A}">
                    <a16:rowId xmlns:a16="http://schemas.microsoft.com/office/drawing/2014/main" val="3601369216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BAB6BEE-A4DD-4F47-B8C4-9684AB222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8520293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개발환경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(2)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6.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7" name="직사각형 8">
            <a:extLst>
              <a:ext uri="{FF2B5EF4-FFF2-40B4-BE49-F238E27FC236}">
                <a16:creationId xmlns:a16="http://schemas.microsoft.com/office/drawing/2014/main" id="{BEA25480-356E-4FC3-B47A-787ECD5C80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6335" y="4258564"/>
            <a:ext cx="259556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ko-KR" altLang="en-US" dirty="0">
                <a:solidFill>
                  <a:srgbClr val="333333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삼성 노트북 </a:t>
            </a:r>
            <a:r>
              <a:rPr lang="en-US" altLang="ko-KR" dirty="0">
                <a:solidFill>
                  <a:srgbClr val="333333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</a:t>
            </a:r>
          </a:p>
        </p:txBody>
      </p:sp>
      <p:pic>
        <p:nvPicPr>
          <p:cNvPr id="13" name="Picture 2" descr="ì¼ì± ë¸í¸ë¶ì ëí ì´ë¯¸ì§ ê²ìê²°ê³¼">
            <a:extLst>
              <a:ext uri="{FF2B5EF4-FFF2-40B4-BE49-F238E27FC236}">
                <a16:creationId xmlns:a16="http://schemas.microsoft.com/office/drawing/2014/main" id="{15B328D0-C718-4774-AE36-0969C9D1E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929" y="1975864"/>
            <a:ext cx="3130968" cy="2082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A613A9E8-BE50-4E78-BFD6-0A69DCC451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55911"/>
              </p:ext>
            </p:extLst>
          </p:nvPr>
        </p:nvGraphicFramePr>
        <p:xfrm>
          <a:off x="4486453" y="1247302"/>
          <a:ext cx="6720838" cy="484134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87804">
                  <a:extLst>
                    <a:ext uri="{9D8B030D-6E8A-4147-A177-3AD203B41FA5}">
                      <a16:colId xmlns:a16="http://schemas.microsoft.com/office/drawing/2014/main" val="2569944145"/>
                    </a:ext>
                  </a:extLst>
                </a:gridCol>
                <a:gridCol w="4733034">
                  <a:extLst>
                    <a:ext uri="{9D8B030D-6E8A-4147-A177-3AD203B41FA5}">
                      <a16:colId xmlns:a16="http://schemas.microsoft.com/office/drawing/2014/main" val="1693163710"/>
                    </a:ext>
                  </a:extLst>
                </a:gridCol>
              </a:tblGrid>
              <a:tr h="39962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개발 컴퓨터 사양 및 개발 언어</a:t>
                      </a:r>
                    </a:p>
                  </a:txBody>
                  <a:tcPr marL="80816" marR="80816" marT="40414" marB="40414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319059"/>
                  </a:ext>
                </a:extLst>
              </a:tr>
              <a:tr h="34430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사용환경</a:t>
                      </a:r>
                    </a:p>
                  </a:txBody>
                  <a:tcPr marL="66566" marR="66566" marT="33288" marB="3328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실내</a:t>
                      </a:r>
                    </a:p>
                  </a:txBody>
                  <a:tcPr marL="66566" marR="66566" marT="33288" marB="33288"/>
                </a:tc>
                <a:extLst>
                  <a:ext uri="{0D108BD9-81ED-4DB2-BD59-A6C34878D82A}">
                    <a16:rowId xmlns:a16="http://schemas.microsoft.com/office/drawing/2014/main" val="3793929222"/>
                  </a:ext>
                </a:extLst>
              </a:tr>
              <a:tr h="56573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운영체제</a:t>
                      </a:r>
                    </a:p>
                  </a:txBody>
                  <a:tcPr marL="66566" marR="66566" marT="33288" marB="3328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윈도우 </a:t>
                      </a:r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10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66566" marR="66566" marT="33288" marB="33288"/>
                </a:tc>
                <a:extLst>
                  <a:ext uri="{0D108BD9-81ED-4DB2-BD59-A6C34878D82A}">
                    <a16:rowId xmlns:a16="http://schemas.microsoft.com/office/drawing/2014/main" val="1499695689"/>
                  </a:ext>
                </a:extLst>
              </a:tr>
              <a:tr h="63781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CPU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66566" marR="66566" marT="33288" marB="33288"/>
                </a:tc>
                <a:tc>
                  <a:txBody>
                    <a:bodyPr/>
                    <a:lstStyle/>
                    <a:p>
                      <a:r>
                        <a:rPr lang="en-US" altLang="ko-KR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CPU  Intel</a:t>
                      </a:r>
                      <a:r>
                        <a:rPr lang="ko-KR" altLang="en-US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en-US" altLang="ko-KR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Core™</a:t>
                      </a:r>
                      <a:r>
                        <a:rPr lang="ko-KR" altLang="en-US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en-US" altLang="ko-KR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i5-8250</a:t>
                      </a:r>
                      <a:r>
                        <a:rPr lang="ko-KR" altLang="en-US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en-US" altLang="ko-KR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CPU @ 1.60GHz (8 CPUs)</a:t>
                      </a:r>
                    </a:p>
                  </a:txBody>
                  <a:tcPr marL="66566" marR="66566" marT="33288" marB="33288"/>
                </a:tc>
                <a:extLst>
                  <a:ext uri="{0D108BD9-81ED-4DB2-BD59-A6C34878D82A}">
                    <a16:rowId xmlns:a16="http://schemas.microsoft.com/office/drawing/2014/main" val="4022290304"/>
                  </a:ext>
                </a:extLst>
              </a:tr>
              <a:tr h="541314">
                <a:tc>
                  <a:txBody>
                    <a:bodyPr/>
                    <a:lstStyle/>
                    <a:p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RAM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66566" marR="66566" marT="33288" marB="33288"/>
                </a:tc>
                <a:tc>
                  <a:txBody>
                    <a:bodyPr/>
                    <a:lstStyle/>
                    <a:p>
                      <a:r>
                        <a:rPr lang="en-US" altLang="ko-KR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8GB</a:t>
                      </a:r>
                    </a:p>
                  </a:txBody>
                  <a:tcPr marL="66566" marR="66566" marT="33288" marB="33288"/>
                </a:tc>
                <a:extLst>
                  <a:ext uri="{0D108BD9-81ED-4DB2-BD59-A6C34878D82A}">
                    <a16:rowId xmlns:a16="http://schemas.microsoft.com/office/drawing/2014/main" val="2542755564"/>
                  </a:ext>
                </a:extLst>
              </a:tr>
              <a:tr h="77330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그래픽 카드</a:t>
                      </a:r>
                    </a:p>
                  </a:txBody>
                  <a:tcPr marL="66566" marR="66566" marT="33288" marB="3328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Intel</a:t>
                      </a:r>
                      <a:r>
                        <a:rPr lang="ko-KR" altLang="en-US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en-US" altLang="ko-KR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UHD</a:t>
                      </a:r>
                      <a:r>
                        <a:rPr lang="ko-KR" altLang="en-US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en-US" altLang="ko-KR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Graphics</a:t>
                      </a:r>
                      <a:r>
                        <a:rPr lang="ko-KR" altLang="en-US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lang="en-US" altLang="ko-KR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620</a:t>
                      </a:r>
                    </a:p>
                  </a:txBody>
                  <a:tcPr marL="66566" marR="66566" marT="33288" marB="33288"/>
                </a:tc>
                <a:extLst>
                  <a:ext uri="{0D108BD9-81ED-4DB2-BD59-A6C34878D82A}">
                    <a16:rowId xmlns:a16="http://schemas.microsoft.com/office/drawing/2014/main" val="2580232667"/>
                  </a:ext>
                </a:extLst>
              </a:tr>
              <a:tr h="6032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스피커 </a:t>
                      </a:r>
                    </a:p>
                  </a:txBody>
                  <a:tcPr marL="66566" marR="66566" marT="33288" marB="3328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노트북 내장 스피커</a:t>
                      </a:r>
                    </a:p>
                  </a:txBody>
                  <a:tcPr marL="66566" marR="66566" marT="33288" marB="33288"/>
                </a:tc>
                <a:extLst>
                  <a:ext uri="{0D108BD9-81ED-4DB2-BD59-A6C34878D82A}">
                    <a16:rowId xmlns:a16="http://schemas.microsoft.com/office/drawing/2014/main" val="1745942335"/>
                  </a:ext>
                </a:extLst>
              </a:tr>
              <a:tr h="34430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연결장치</a:t>
                      </a:r>
                    </a:p>
                  </a:txBody>
                  <a:tcPr marL="66566" marR="66566" marT="33288" marB="3328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USB 3.0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66566" marR="66566" marT="33288" marB="33288"/>
                </a:tc>
                <a:extLst>
                  <a:ext uri="{0D108BD9-81ED-4DB2-BD59-A6C34878D82A}">
                    <a16:rowId xmlns:a16="http://schemas.microsoft.com/office/drawing/2014/main" val="2074329002"/>
                  </a:ext>
                </a:extLst>
              </a:tr>
              <a:tr h="5933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개발언어</a:t>
                      </a:r>
                    </a:p>
                  </a:txBody>
                  <a:tcPr marL="66566" marR="66566" marT="33288" marB="3328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Python 3.5</a:t>
                      </a:r>
                      <a:endParaRPr lang="ko-KR" altLang="en-US" sz="1800" dirty="0"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66566" marR="66566" marT="33288" marB="33288"/>
                </a:tc>
                <a:extLst>
                  <a:ext uri="{0D108BD9-81ED-4DB2-BD59-A6C34878D82A}">
                    <a16:rowId xmlns:a16="http://schemas.microsoft.com/office/drawing/2014/main" val="2688015383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1DF4BA9-21EF-4D20-A92B-85A211298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430729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개발환경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(3)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6.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B192093-6F64-489A-B1EF-A31792B422CE}"/>
              </a:ext>
            </a:extLst>
          </p:cNvPr>
          <p:cNvSpPr txBox="1">
            <a:spLocks noChangeArrowheads="1"/>
          </p:cNvSpPr>
          <p:nvPr/>
        </p:nvSpPr>
        <p:spPr>
          <a:xfrm>
            <a:off x="1476334" y="1431954"/>
            <a:ext cx="10852825" cy="589848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/>
              <a:t> 졸업작품 </a:t>
            </a:r>
            <a:r>
              <a:rPr lang="en-US" altLang="ko-KR" sz="3200" dirty="0"/>
              <a:t>GitHub </a:t>
            </a:r>
            <a:r>
              <a:rPr lang="ko-KR" altLang="en-US" sz="3200" dirty="0"/>
              <a:t>주소</a:t>
            </a:r>
            <a:endParaRPr lang="en-US" altLang="ko-KR" sz="3200" dirty="0"/>
          </a:p>
          <a:p>
            <a:pPr lvl="1"/>
            <a:r>
              <a:rPr lang="en-US" altLang="ko-KR" sz="2800" dirty="0">
                <a:hlinkClick r:id="rId3"/>
              </a:rPr>
              <a:t>https://github.com/shinky1108/SL_Translator/</a:t>
            </a:r>
            <a:endParaRPr lang="en-US" altLang="ko-KR" sz="2800" dirty="0"/>
          </a:p>
          <a:p>
            <a:pPr lvl="1"/>
            <a:endParaRPr lang="en-US" altLang="ko-KR" sz="2800" dirty="0"/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/>
              <a:t> </a:t>
            </a:r>
            <a:r>
              <a:rPr lang="ko-KR" altLang="en-US" sz="3200" dirty="0" err="1"/>
              <a:t>팀원별</a:t>
            </a:r>
            <a:r>
              <a:rPr lang="ko-KR" altLang="en-US" sz="3200" dirty="0"/>
              <a:t> </a:t>
            </a:r>
            <a:r>
              <a:rPr lang="en-US" altLang="ko-KR" sz="3200" dirty="0"/>
              <a:t>GitHub ID</a:t>
            </a:r>
          </a:p>
          <a:p>
            <a:pPr lvl="1">
              <a:lnSpc>
                <a:spcPct val="150000"/>
              </a:lnSpc>
            </a:pPr>
            <a:r>
              <a:rPr lang="ko-KR" altLang="en-US" sz="2800" dirty="0"/>
              <a:t>팀장</a:t>
            </a:r>
            <a:r>
              <a:rPr lang="en-US" altLang="ko-KR" sz="2800" dirty="0"/>
              <a:t>: </a:t>
            </a:r>
            <a:r>
              <a:rPr lang="ko-KR" altLang="en-US" sz="2800" dirty="0" err="1"/>
              <a:t>신규영</a:t>
            </a:r>
            <a:r>
              <a:rPr lang="en-US" altLang="ko-KR" sz="2800" dirty="0"/>
              <a:t>   </a:t>
            </a:r>
            <a:r>
              <a:rPr lang="en-US" altLang="ko-KR" sz="2400" dirty="0"/>
              <a:t>ID: shinky1108</a:t>
            </a:r>
          </a:p>
          <a:p>
            <a:pPr lvl="1">
              <a:lnSpc>
                <a:spcPct val="150000"/>
              </a:lnSpc>
            </a:pPr>
            <a:r>
              <a:rPr lang="ko-KR" altLang="en-US" sz="2800" dirty="0"/>
              <a:t>팀원</a:t>
            </a:r>
            <a:r>
              <a:rPr lang="en-US" altLang="ko-KR" sz="2800" dirty="0"/>
              <a:t>: </a:t>
            </a:r>
            <a:r>
              <a:rPr lang="ko-KR" altLang="en-US" sz="2800" dirty="0" err="1"/>
              <a:t>나영훈</a:t>
            </a:r>
            <a:r>
              <a:rPr lang="en-US" altLang="ko-KR" sz="2800" dirty="0"/>
              <a:t>   </a:t>
            </a:r>
            <a:r>
              <a:rPr lang="en-US" altLang="ko-KR" sz="2400" dirty="0"/>
              <a:t>ID: Y-</a:t>
            </a:r>
            <a:r>
              <a:rPr lang="en-US" altLang="ko-KR" sz="2400" dirty="0" err="1"/>
              <a:t>Hoooon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ko-KR" altLang="en-US" sz="2800" dirty="0"/>
              <a:t>팀원</a:t>
            </a:r>
            <a:r>
              <a:rPr lang="en-US" altLang="ko-KR" sz="2800" dirty="0"/>
              <a:t>: </a:t>
            </a:r>
            <a:r>
              <a:rPr lang="ko-KR" altLang="en-US" sz="2800" dirty="0"/>
              <a:t>이주원</a:t>
            </a:r>
            <a:r>
              <a:rPr lang="en-US" altLang="ko-KR" sz="2800" dirty="0"/>
              <a:t>   </a:t>
            </a:r>
            <a:r>
              <a:rPr lang="en-US" altLang="ko-KR" sz="2400" dirty="0"/>
              <a:t>ID: </a:t>
            </a:r>
            <a:r>
              <a:rPr lang="en-US" altLang="ko-KR" sz="2400" dirty="0" err="1"/>
              <a:t>ezzooooo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ko-KR" altLang="en-US" sz="2800" dirty="0"/>
              <a:t>팀원</a:t>
            </a:r>
            <a:r>
              <a:rPr lang="en-US" altLang="ko-KR" sz="2800" dirty="0"/>
              <a:t>: </a:t>
            </a:r>
            <a:r>
              <a:rPr lang="ko-KR" altLang="en-US" sz="2800" dirty="0"/>
              <a:t>황다솔</a:t>
            </a:r>
            <a:r>
              <a:rPr lang="en-US" altLang="ko-KR" sz="2800" dirty="0"/>
              <a:t>   </a:t>
            </a:r>
            <a:r>
              <a:rPr lang="en-US" altLang="ko-KR" sz="2400" dirty="0"/>
              <a:t>ID: </a:t>
            </a:r>
            <a:r>
              <a:rPr lang="en-US" altLang="ko-KR" sz="2400" dirty="0" err="1"/>
              <a:t>daasol</a:t>
            </a:r>
            <a:endParaRPr lang="ko-KR" altLang="en-US" sz="24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DE6D0E7-8978-4CE3-B2D3-E8E1D1905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88469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개발방법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– (1) 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7.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7FEC764-8601-40BC-A663-280579CA827D}"/>
              </a:ext>
            </a:extLst>
          </p:cNvPr>
          <p:cNvSpPr txBox="1">
            <a:spLocks/>
          </p:cNvSpPr>
          <p:nvPr/>
        </p:nvSpPr>
        <p:spPr>
          <a:xfrm>
            <a:off x="965332" y="1490034"/>
            <a:ext cx="11225178" cy="46799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u"/>
              <a:defRPr/>
            </a:pPr>
            <a:r>
              <a:rPr lang="en-US" altLang="ko-KR" dirty="0"/>
              <a:t> Application</a:t>
            </a: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en-US" altLang="ko-KR" dirty="0"/>
              <a:t> </a:t>
            </a:r>
            <a:r>
              <a:rPr lang="en-US" altLang="ko-KR" b="1" dirty="0"/>
              <a:t>PyQt5(ver5.6.0)</a:t>
            </a:r>
            <a:r>
              <a:rPr lang="ko-KR" altLang="en-US" dirty="0"/>
              <a:t>를 이용하여 프로그램 </a:t>
            </a:r>
            <a:r>
              <a:rPr lang="en-US" altLang="ko-KR" dirty="0"/>
              <a:t>UI </a:t>
            </a:r>
            <a:r>
              <a:rPr lang="ko-KR" altLang="en-US" dirty="0"/>
              <a:t>구현</a:t>
            </a:r>
            <a:endParaRPr lang="en-US" altLang="ko-KR" dirty="0"/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en-US" altLang="ko-KR" dirty="0"/>
              <a:t> </a:t>
            </a:r>
            <a:r>
              <a:rPr lang="en-US" altLang="ko-KR" b="1" dirty="0"/>
              <a:t>Adaptive Thresholding</a:t>
            </a:r>
            <a:r>
              <a:rPr lang="ko-KR" altLang="en-US" dirty="0"/>
              <a:t>기술을 활용하여 학습과 인식에 필요한 이미지 변환</a:t>
            </a:r>
            <a:endParaRPr lang="en-US" altLang="ko-KR" dirty="0"/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en-US" altLang="ko-KR" dirty="0"/>
              <a:t> Anaconda3.6 – </a:t>
            </a:r>
            <a:r>
              <a:rPr lang="en-US" altLang="ko-KR" b="1" dirty="0" err="1"/>
              <a:t>Tensorflow</a:t>
            </a:r>
            <a:r>
              <a:rPr lang="en-US" altLang="ko-KR" b="1" dirty="0"/>
              <a:t>(ver1.8.0)</a:t>
            </a:r>
            <a:r>
              <a:rPr lang="ko-KR" altLang="en-US" dirty="0"/>
              <a:t>에서 이미지 학습 모델 구동</a:t>
            </a:r>
            <a:endParaRPr lang="en-US" altLang="ko-KR" dirty="0"/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en-US" altLang="ko-KR" dirty="0"/>
              <a:t> </a:t>
            </a:r>
            <a:r>
              <a:rPr lang="en-US" altLang="ko-KR" dirty="0" err="1"/>
              <a:t>GoogleNet</a:t>
            </a:r>
            <a:r>
              <a:rPr lang="ko-KR" altLang="en-US" b="1" dirty="0"/>
              <a:t>의 </a:t>
            </a:r>
            <a:r>
              <a:rPr lang="en-US" altLang="ko-KR" b="1" dirty="0"/>
              <a:t>Inception_v1</a:t>
            </a:r>
            <a:r>
              <a:rPr lang="ko-KR" altLang="en-US" dirty="0"/>
              <a:t>모델을 활용하여 </a:t>
            </a:r>
            <a:r>
              <a:rPr lang="ko-KR" altLang="en-US" dirty="0" err="1"/>
              <a:t>수어</a:t>
            </a:r>
            <a:r>
              <a:rPr lang="ko-KR" altLang="en-US" dirty="0"/>
              <a:t> 번역 학습 모델 구현</a:t>
            </a:r>
            <a:endParaRPr lang="en-US" altLang="ko-KR" dirty="0"/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dirty="0"/>
              <a:t> </a:t>
            </a:r>
            <a:r>
              <a:rPr lang="ko-KR" altLang="en-US" b="1" dirty="0" err="1"/>
              <a:t>파파고</a:t>
            </a:r>
            <a:r>
              <a:rPr lang="ko-KR" altLang="en-US" b="1" dirty="0"/>
              <a:t> </a:t>
            </a:r>
            <a:r>
              <a:rPr lang="en-US" altLang="ko-KR" b="1" dirty="0"/>
              <a:t>API</a:t>
            </a:r>
            <a:r>
              <a:rPr lang="ko-KR" altLang="en-US" dirty="0"/>
              <a:t>를 통하여 영어 단어를 한글 문장으로 번역</a:t>
            </a:r>
          </a:p>
          <a:p>
            <a:pPr lvl="1">
              <a:defRPr/>
            </a:pPr>
            <a:endParaRPr lang="en-US" altLang="ko-KR" sz="3200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ko-KR" altLang="en-US" sz="3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A3A912-EA76-4420-977B-79718F99F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300208"/>
      </p:ext>
    </p:extLst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데모 환경 설계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8.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7FEC764-8601-40BC-A663-280579CA827D}"/>
              </a:ext>
            </a:extLst>
          </p:cNvPr>
          <p:cNvSpPr txBox="1">
            <a:spLocks/>
          </p:cNvSpPr>
          <p:nvPr/>
        </p:nvSpPr>
        <p:spPr>
          <a:xfrm>
            <a:off x="965332" y="1490034"/>
            <a:ext cx="10266548" cy="46799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AutoNum type="arabicPeriod"/>
              <a:defRPr/>
            </a:pPr>
            <a:r>
              <a:rPr lang="ko-KR" altLang="en-US" dirty="0"/>
              <a:t>인식률을 높이기 위해 사진에서 손을 제외한 다른 부분은 검정색으로 통일</a:t>
            </a:r>
            <a:endParaRPr lang="en-US" altLang="ko-KR" dirty="0"/>
          </a:p>
          <a:p>
            <a:pPr marL="457200" indent="-457200">
              <a:buFont typeface="Wingdings" panose="05000000000000000000" pitchFamily="2" charset="2"/>
              <a:buAutoNum type="arabicPeriod"/>
              <a:defRPr/>
            </a:pPr>
            <a:endParaRPr lang="ko-KR" altLang="en-US" sz="900" dirty="0"/>
          </a:p>
          <a:p>
            <a:pPr marL="1314450" lvl="2" indent="-457200">
              <a:buFontTx/>
              <a:buAutoNum type="circleNumDbPlain"/>
              <a:defRPr/>
            </a:pPr>
            <a:r>
              <a:rPr lang="ko-KR" altLang="en-US" sz="2400" dirty="0"/>
              <a:t>배경 : 검은색 천을 매달아 놓은 스탠드</a:t>
            </a:r>
          </a:p>
          <a:p>
            <a:pPr marL="1314450" lvl="2" indent="-457200">
              <a:buFontTx/>
              <a:buAutoNum type="circleNumDbPlain"/>
              <a:defRPr/>
            </a:pPr>
            <a:r>
              <a:rPr lang="ko-KR" altLang="en-US" sz="2400" dirty="0"/>
              <a:t>의상 : 손에서 팔꿈치까지 보이는 검은 옷</a:t>
            </a:r>
            <a:endParaRPr lang="en-US" altLang="ko-KR" sz="2400" dirty="0"/>
          </a:p>
          <a:p>
            <a:pPr marL="1314450" lvl="2" indent="-457200">
              <a:buFontTx/>
              <a:buAutoNum type="circleNumDbPlain"/>
              <a:defRPr/>
            </a:pPr>
            <a:r>
              <a:rPr lang="ko-KR" altLang="en-US" sz="2400" dirty="0"/>
              <a:t>조명 </a:t>
            </a:r>
            <a:r>
              <a:rPr lang="en-US" altLang="ko-KR" sz="2400" dirty="0"/>
              <a:t>: </a:t>
            </a:r>
            <a:r>
              <a:rPr lang="ko-KR" altLang="en-US" sz="2400" dirty="0"/>
              <a:t>어둡지 않은 곳</a:t>
            </a:r>
            <a:endParaRPr lang="en-US" altLang="ko-KR" sz="2400" dirty="0"/>
          </a:p>
          <a:p>
            <a:pPr marL="1314450" lvl="2" indent="-457200">
              <a:buFontTx/>
              <a:buAutoNum type="circleNumDbPlain"/>
              <a:defRPr/>
            </a:pPr>
            <a:endParaRPr lang="ko-KR" altLang="en-US" dirty="0"/>
          </a:p>
          <a:p>
            <a:pPr marL="0" indent="0">
              <a:buNone/>
              <a:defRPr/>
            </a:pPr>
            <a:r>
              <a:rPr lang="en-US" altLang="ko-KR" dirty="0"/>
              <a:t>2. </a:t>
            </a:r>
            <a:r>
              <a:rPr lang="ko-KR" altLang="en-US" dirty="0"/>
              <a:t>사진 촬영 영역은 턱 아래에서 허리 위까지</a:t>
            </a:r>
          </a:p>
          <a:p>
            <a:pPr lvl="1">
              <a:defRPr/>
            </a:pPr>
            <a:endParaRPr lang="en-US" altLang="ko-KR" sz="3200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ko-KR" altLang="en-US" sz="3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4B9B2F9-1830-421E-9F0D-058E3A2E6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797798"/>
      </p:ext>
    </p:extLst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  업무분담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9.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D10FF96-86CF-438D-914F-AAE1EE0DEA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4857691"/>
              </p:ext>
            </p:extLst>
          </p:nvPr>
        </p:nvGraphicFramePr>
        <p:xfrm>
          <a:off x="1476335" y="1380514"/>
          <a:ext cx="9740306" cy="5277074"/>
        </p:xfrm>
        <a:graphic>
          <a:graphicData uri="http://schemas.openxmlformats.org/drawingml/2006/table">
            <a:tbl>
              <a:tblPr/>
              <a:tblGrid>
                <a:gridCol w="1046352">
                  <a:extLst>
                    <a:ext uri="{9D8B030D-6E8A-4147-A177-3AD203B41FA5}">
                      <a16:colId xmlns:a16="http://schemas.microsoft.com/office/drawing/2014/main" val="1369124097"/>
                    </a:ext>
                  </a:extLst>
                </a:gridCol>
                <a:gridCol w="2197955">
                  <a:extLst>
                    <a:ext uri="{9D8B030D-6E8A-4147-A177-3AD203B41FA5}">
                      <a16:colId xmlns:a16="http://schemas.microsoft.com/office/drawing/2014/main" val="1226650397"/>
                    </a:ext>
                  </a:extLst>
                </a:gridCol>
                <a:gridCol w="2165333">
                  <a:extLst>
                    <a:ext uri="{9D8B030D-6E8A-4147-A177-3AD203B41FA5}">
                      <a16:colId xmlns:a16="http://schemas.microsoft.com/office/drawing/2014/main" val="3526081048"/>
                    </a:ext>
                  </a:extLst>
                </a:gridCol>
                <a:gridCol w="2165333">
                  <a:extLst>
                    <a:ext uri="{9D8B030D-6E8A-4147-A177-3AD203B41FA5}">
                      <a16:colId xmlns:a16="http://schemas.microsoft.com/office/drawing/2014/main" val="3485108560"/>
                    </a:ext>
                  </a:extLst>
                </a:gridCol>
                <a:gridCol w="2165333">
                  <a:extLst>
                    <a:ext uri="{9D8B030D-6E8A-4147-A177-3AD203B41FA5}">
                      <a16:colId xmlns:a16="http://schemas.microsoft.com/office/drawing/2014/main" val="1074604462"/>
                    </a:ext>
                  </a:extLst>
                </a:gridCol>
              </a:tblGrid>
              <a:tr h="469764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94265" marR="94265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신규영</a:t>
                      </a:r>
                    </a:p>
                  </a:txBody>
                  <a:tcPr marL="94265" marR="94265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황다솔</a:t>
                      </a:r>
                    </a:p>
                  </a:txBody>
                  <a:tcPr marL="94265" marR="94265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이주원</a:t>
                      </a:r>
                    </a:p>
                  </a:txBody>
                  <a:tcPr marL="94265" marR="94265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나영훈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94265" marR="94265" marT="49023" marB="490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183043"/>
                  </a:ext>
                </a:extLst>
              </a:tr>
              <a:tr h="797660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자료수집</a:t>
                      </a:r>
                    </a:p>
                  </a:txBody>
                  <a:tcPr marL="94265" marR="94265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  <a:defRPr/>
                      </a:pPr>
                      <a:r>
                        <a:rPr kumimoji="1" lang="en-US" altLang="ko-K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Thresholding</a:t>
                      </a:r>
                    </a:p>
                  </a:txBody>
                  <a:tcPr marL="94265" marR="94265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  <a:defRPr/>
                      </a:pPr>
                      <a:r>
                        <a:rPr kumimoji="1" lang="en-US" altLang="ko-K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Inception v_1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94265" marR="94265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Open CV 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kumimoji="1" lang="en-US" altLang="ko-K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PYQT5 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94265" marR="94265" marT="49023" marB="490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의료관련 </a:t>
                      </a:r>
                      <a:r>
                        <a:rPr kumimoji="1" lang="ko-KR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수어</a:t>
                      </a: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kumimoji="1" lang="en-US" altLang="ko-K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Papago API 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94265" marR="94265" marT="49023" marB="490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478268"/>
                  </a:ext>
                </a:extLst>
              </a:tr>
              <a:tr h="755679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설      계</a:t>
                      </a:r>
                    </a:p>
                  </a:txBody>
                  <a:tcPr marL="94265" marR="94265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학습모델 설계</a:t>
                      </a:r>
                      <a:endParaRPr kumimoji="1" lang="en-US" altLang="ko-KR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인식률을 높일 수 있는 방법 설계</a:t>
                      </a:r>
                    </a:p>
                  </a:txBody>
                  <a:tcPr marL="94265" marR="94265" marT="49023" marB="490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endParaRPr kumimoji="1" lang="ko-KR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 marL="94282" marR="94282" marT="49021" marB="4902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kumimoji="1" lang="en-US" altLang="ko-K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UI</a:t>
                      </a: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설계</a:t>
                      </a:r>
                      <a:endParaRPr kumimoji="1" lang="en-US" altLang="ko-KR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94265" marR="94265" marT="49023" marB="490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API</a:t>
                      </a: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를 활용한 번역 설계</a:t>
                      </a:r>
                      <a:endParaRPr kumimoji="1" lang="en-US" altLang="ko-KR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94265" marR="94265" marT="49023" marB="490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8977045"/>
                  </a:ext>
                </a:extLst>
              </a:tr>
              <a:tr h="1513762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구      현</a:t>
                      </a:r>
                    </a:p>
                  </a:txBody>
                  <a:tcPr marL="94265" marR="94265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  <a:defRPr/>
                      </a:pPr>
                      <a:r>
                        <a:rPr kumimoji="1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Open CV</a:t>
                      </a: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를 활용한</a:t>
                      </a:r>
                      <a:r>
                        <a:rPr kumimoji="1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Adaptive  Thresholding </a:t>
                      </a: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기술적용</a:t>
                      </a:r>
                      <a:endParaRPr kumimoji="1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  <a:defRPr/>
                      </a:pPr>
                      <a:r>
                        <a:rPr kumimoji="1" lang="ko-KR" alt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텐서플로우</a:t>
                      </a: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kumimoji="1" lang="ko-KR" alt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머신러닝</a:t>
                      </a:r>
                      <a:endParaRPr kumimoji="1" lang="ko-KR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</a:txBody>
                  <a:tcPr marL="94265" marR="94265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텐서플로우</a:t>
                      </a: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및 </a:t>
                      </a:r>
                      <a:r>
                        <a:rPr kumimoji="1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Inception v_1 </a:t>
                      </a: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모델을 활용한 </a:t>
                      </a:r>
                      <a:r>
                        <a:rPr kumimoji="1" lang="ko-KR" alt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머신러닝</a:t>
                      </a: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구현</a:t>
                      </a:r>
                      <a:endParaRPr kumimoji="1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  <a:p>
                      <a:pPr marL="171450" marR="0" lvl="0" indent="-17145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이미지 추론</a:t>
                      </a:r>
                    </a:p>
                  </a:txBody>
                  <a:tcPr marL="94265" marR="94265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카메라를 사용하여 </a:t>
                      </a:r>
                      <a:endParaRPr kumimoji="1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이미지 저장 </a:t>
                      </a:r>
                      <a:r>
                        <a:rPr kumimoji="1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(</a:t>
                      </a: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데이터셋 제작</a:t>
                      </a:r>
                      <a:r>
                        <a:rPr kumimoji="1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)</a:t>
                      </a: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endParaRPr kumimoji="1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kumimoji="1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PYQT5</a:t>
                      </a: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를 사용한 </a:t>
                      </a:r>
                      <a:r>
                        <a:rPr kumimoji="1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UI </a:t>
                      </a: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구현</a:t>
                      </a:r>
                    </a:p>
                  </a:txBody>
                  <a:tcPr marL="94265" marR="94265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API</a:t>
                      </a:r>
                      <a:r>
                        <a:rPr kumimoji="1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를 통한 번역 구현</a:t>
                      </a:r>
                    </a:p>
                  </a:txBody>
                  <a:tcPr marL="94265" marR="94265" marT="49023" marB="49023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7369028"/>
                  </a:ext>
                </a:extLst>
              </a:tr>
              <a:tr h="1483439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테스트</a:t>
                      </a:r>
                    </a:p>
                  </a:txBody>
                  <a:tcPr marL="94265" marR="94265" marT="49023" marB="490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이미지 변환 테스트 </a:t>
                      </a:r>
                      <a:endParaRPr kumimoji="1" lang="en-US" altLang="ko-KR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kumimoji="1" lang="ko-KR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수어</a:t>
                      </a: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정확도 및 신뢰도 테스트 </a:t>
                      </a:r>
                      <a:endParaRPr kumimoji="1" lang="en-US" altLang="ko-KR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210 구름고딕 070" panose="02020603020101020101" pitchFamily="18" charset="-127"/>
                        <a:ea typeface="210 구름고딕 070" panose="02020603020101020101" pitchFamily="18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</a:t>
                      </a:r>
                      <a:r>
                        <a:rPr kumimoji="1" lang="ko-KR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수어</a:t>
                      </a: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번역 테스트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 통합테스트 </a:t>
                      </a:r>
                      <a:r>
                        <a:rPr kumimoji="1" lang="en-US" altLang="ko-K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/ </a:t>
                      </a:r>
                      <a:r>
                        <a:rPr kumimoji="1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210 구름고딕 070" panose="02020603020101020101" pitchFamily="18" charset="-127"/>
                          <a:ea typeface="210 구름고딕 070" panose="02020603020101020101" pitchFamily="18" charset="-127"/>
                        </a:rPr>
                        <a:t>유지보수</a:t>
                      </a:r>
                    </a:p>
                  </a:txBody>
                  <a:tcPr marL="94265" marR="94265" marT="49023" marB="490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589907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3B0685A-5941-4355-8C30-2B6DE5584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232120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 종합설계 수행 일정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10.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5" name="그림 3">
            <a:extLst>
              <a:ext uri="{FF2B5EF4-FFF2-40B4-BE49-F238E27FC236}">
                <a16:creationId xmlns:a16="http://schemas.microsoft.com/office/drawing/2014/main" id="{C74E8566-0445-4297-AE03-0C94310B6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35" y="1611346"/>
            <a:ext cx="9658090" cy="4502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0A9DA7A-95C0-4B54-8642-7870AAD46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684106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0106629-295D-412F-BED1-A44DCCAED5D0}"/>
              </a:ext>
            </a:extLst>
          </p:cNvPr>
          <p:cNvSpPr txBox="1"/>
          <p:nvPr/>
        </p:nvSpPr>
        <p:spPr>
          <a:xfrm>
            <a:off x="1149703" y="688016"/>
            <a:ext cx="7232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  필요기술 및 참고 문헌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F8274-11A0-4B81-A1FE-E4A92722F824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D059296-D41D-4A0B-8433-ED92C941C066}"/>
              </a:ext>
            </a:extLst>
          </p:cNvPr>
          <p:cNvSpPr txBox="1">
            <a:spLocks noChangeArrowheads="1"/>
          </p:cNvSpPr>
          <p:nvPr/>
        </p:nvSpPr>
        <p:spPr>
          <a:xfrm>
            <a:off x="1353502" y="1407183"/>
            <a:ext cx="11082337" cy="54292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  <a:defRPr/>
            </a:pPr>
            <a:r>
              <a:rPr lang="en-US" altLang="ko-KR" sz="2000" dirty="0"/>
              <a:t>UC </a:t>
            </a:r>
            <a:r>
              <a:rPr lang="ko-KR" altLang="en-US" sz="2000" dirty="0"/>
              <a:t>샌디에이고 스마트장갑</a:t>
            </a:r>
            <a:endParaRPr lang="en-US" altLang="ko-KR" sz="2000" dirty="0"/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US" altLang="ko-KR" sz="1400" dirty="0">
                <a:hlinkClick r:id="rId3"/>
              </a:rPr>
              <a:t>https://www.youtube.com/user/UCSanDiego</a:t>
            </a:r>
            <a:endParaRPr lang="en-US" altLang="ko-KR" sz="2800" dirty="0"/>
          </a:p>
          <a:p>
            <a:pPr marL="342900" indent="-342900">
              <a:buFont typeface="+mj-lt"/>
              <a:buAutoNum type="arabicPeriod"/>
              <a:defRPr/>
            </a:pPr>
            <a:r>
              <a:rPr lang="ko-KR" altLang="en-US" sz="2000" dirty="0" err="1"/>
              <a:t>수어번역</a:t>
            </a:r>
            <a:r>
              <a:rPr lang="ko-KR" altLang="en-US" sz="2000" dirty="0"/>
              <a:t> 어플리케이션</a:t>
            </a:r>
            <a:endParaRPr lang="en-US" altLang="ko-KR" sz="2000" dirty="0"/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US" altLang="ko-KR" sz="1400" dirty="0">
                <a:hlinkClick r:id="rId4"/>
              </a:rPr>
              <a:t> https://www.appannie.com/kr/apps/google-play/app/com.sec.android.app.ksldic/</a:t>
            </a:r>
            <a:endParaRPr lang="en-US" altLang="ko-KR" sz="2800" dirty="0"/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ko-KR" sz="2000" dirty="0" err="1"/>
              <a:t>GoogleNet</a:t>
            </a:r>
            <a:r>
              <a:rPr lang="ko-KR" altLang="en-US" sz="2000" dirty="0"/>
              <a:t> </a:t>
            </a:r>
            <a:r>
              <a:rPr lang="en-US" altLang="ko-KR" sz="2000" dirty="0"/>
              <a:t>Inception_v1, Inception_v3</a:t>
            </a:r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US" altLang="ko-KR" sz="1600" dirty="0"/>
              <a:t> </a:t>
            </a:r>
            <a:r>
              <a:rPr lang="en-US" altLang="ko-KR" sz="1600" dirty="0">
                <a:hlinkClick r:id="rId5"/>
              </a:rPr>
              <a:t>https://norman3.github.io/papers/docs/google_inception.html</a:t>
            </a:r>
            <a:endParaRPr lang="en-US" altLang="ko-KR" sz="1600" dirty="0"/>
          </a:p>
          <a:p>
            <a:pPr marL="342900" indent="-342900">
              <a:buFont typeface="+mj-lt"/>
              <a:buAutoNum type="arabicPeriod"/>
              <a:defRPr/>
            </a:pPr>
            <a:r>
              <a:rPr lang="ko-KR" altLang="en-US" sz="2000" dirty="0"/>
              <a:t>한국수어사전 </a:t>
            </a:r>
            <a:r>
              <a:rPr lang="en-US" altLang="ko-KR" sz="2000" dirty="0"/>
              <a:t>– </a:t>
            </a:r>
            <a:r>
              <a:rPr lang="ko-KR" altLang="en-US" sz="2000" dirty="0" err="1"/>
              <a:t>수어</a:t>
            </a:r>
            <a:r>
              <a:rPr lang="ko-KR" altLang="en-US" sz="2000" dirty="0"/>
              <a:t> 참고</a:t>
            </a:r>
            <a:endParaRPr lang="en-US" altLang="ko-KR" sz="2000" dirty="0"/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US" altLang="ko-KR" sz="1600" dirty="0">
                <a:hlinkClick r:id="rId6"/>
              </a:rPr>
              <a:t>http://sldict.korean.go.kr/front/main/main.do</a:t>
            </a:r>
            <a:endParaRPr lang="en-US" altLang="ko-KR" sz="2000" dirty="0"/>
          </a:p>
          <a:p>
            <a:pPr marL="342900" indent="-342900">
              <a:buFont typeface="+mj-lt"/>
              <a:buAutoNum type="arabicPeriod"/>
              <a:defRPr/>
            </a:pPr>
            <a:r>
              <a:rPr lang="ko-KR" altLang="en-US" sz="2000" dirty="0"/>
              <a:t>네이버 개발자센터 </a:t>
            </a:r>
            <a:r>
              <a:rPr lang="en-US" altLang="ko-KR" sz="2000" dirty="0"/>
              <a:t>– </a:t>
            </a:r>
            <a:r>
              <a:rPr lang="ko-KR" altLang="en-US" sz="2000" dirty="0" err="1"/>
              <a:t>파파고</a:t>
            </a:r>
            <a:r>
              <a:rPr lang="ko-KR" altLang="en-US" sz="2000" dirty="0"/>
              <a:t> </a:t>
            </a:r>
            <a:r>
              <a:rPr lang="en-US" altLang="ko-KR" sz="2000" dirty="0"/>
              <a:t>API</a:t>
            </a:r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US" altLang="ko-KR" sz="1600" dirty="0">
                <a:hlinkClick r:id="rId7"/>
              </a:rPr>
              <a:t>https://developers.naver.com/main/</a:t>
            </a:r>
            <a:endParaRPr lang="en-US" altLang="ko-KR" sz="1600" dirty="0"/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ko-KR" sz="2000" dirty="0"/>
              <a:t>Slim</a:t>
            </a:r>
            <a:r>
              <a:rPr lang="ko-KR" altLang="en-US" sz="2000" dirty="0"/>
              <a:t> 모델</a:t>
            </a:r>
            <a:endParaRPr lang="en-US" altLang="ko-KR" sz="2000" dirty="0"/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US" altLang="ko-KR" sz="1600" dirty="0">
                <a:hlinkClick r:id="rId8"/>
              </a:rPr>
              <a:t>https://github.com/tensorflow/models/tree/master/research/slim</a:t>
            </a:r>
            <a:r>
              <a:rPr lang="en-US" altLang="ko-KR" sz="1600" dirty="0"/>
              <a:t> 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ko-KR" sz="2000" dirty="0"/>
              <a:t>Adaptive Thresholding</a:t>
            </a:r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US" altLang="ko-KR" sz="1600" dirty="0">
                <a:hlinkClick r:id="rId9"/>
              </a:rPr>
              <a:t>https://docs.opencv.org/3.4.0/d7/d4d/tutorial_py_thresholding.html</a:t>
            </a:r>
            <a:endParaRPr lang="en-US" altLang="ko-KR" sz="1600" dirty="0"/>
          </a:p>
          <a:p>
            <a:pPr marL="342900" indent="-342900">
              <a:buFont typeface="+mj-lt"/>
              <a:buAutoNum type="arabicPeriod"/>
              <a:defRPr/>
            </a:pPr>
            <a:r>
              <a:rPr lang="en-US" altLang="ko-KR" sz="2000" dirty="0"/>
              <a:t>C++ API OpenCV </a:t>
            </a:r>
            <a:r>
              <a:rPr lang="ko-KR" altLang="en-US" sz="2000" dirty="0"/>
              <a:t>프로그래밍 개정판 </a:t>
            </a:r>
            <a:r>
              <a:rPr lang="en-US" altLang="ko-KR" sz="2000" dirty="0"/>
              <a:t>(OpenCV</a:t>
            </a:r>
            <a:r>
              <a:rPr lang="ko-KR" altLang="en-US" sz="2000" dirty="0"/>
              <a:t>로 배우는 디지털 영상처리</a:t>
            </a:r>
            <a:r>
              <a:rPr lang="en-US" altLang="ko-KR" sz="2000" dirty="0"/>
              <a:t>)</a:t>
            </a:r>
            <a:r>
              <a:rPr lang="ko-KR" altLang="en-US" sz="2000" dirty="0"/>
              <a:t> </a:t>
            </a:r>
            <a:r>
              <a:rPr lang="en-US" altLang="ko-KR" sz="2000" dirty="0"/>
              <a:t>– </a:t>
            </a:r>
            <a:r>
              <a:rPr lang="ko-KR" altLang="en-US" sz="2000" dirty="0"/>
              <a:t>저자 </a:t>
            </a:r>
            <a:r>
              <a:rPr lang="ko-KR" altLang="en-US" sz="2000" dirty="0" err="1"/>
              <a:t>김동균</a:t>
            </a:r>
            <a:endParaRPr lang="en-US" altLang="ko-KR" sz="2000" dirty="0"/>
          </a:p>
          <a:p>
            <a:pPr marL="457200" lvl="1" indent="0">
              <a:buFont typeface="Wingdings" pitchFamily="2" charset="2"/>
              <a:buNone/>
              <a:defRPr/>
            </a:pPr>
            <a:endParaRPr lang="ko-KR" altLang="en-US" sz="18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3045521-AD48-4E7E-948E-9770B725D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67520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B92C224B-8D40-482E-9614-DA7A5B1AB50E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-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지난 발표 지적사항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(1)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C717AB-CB16-4565-A70E-903BFCEF3E98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FC9ABEF-C253-4D8A-B89C-9DCA76E3A50C}"/>
              </a:ext>
            </a:extLst>
          </p:cNvPr>
          <p:cNvSpPr/>
          <p:nvPr/>
        </p:nvSpPr>
        <p:spPr>
          <a:xfrm>
            <a:off x="1149703" y="1806030"/>
            <a:ext cx="10463177" cy="447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지난 발표에서의 지적 사항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설문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을 </a:t>
            </a:r>
            <a:r>
              <a:rPr lang="ko-KR" altLang="en-US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농인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대상으로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수행할 것</a:t>
            </a:r>
            <a:endParaRPr lang="en-US" altLang="ko-KR" sz="2400" dirty="0">
              <a:solidFill>
                <a:schemeClr val="tx1">
                  <a:lumMod val="95000"/>
                  <a:lumOff val="5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Mobile Application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으로의 개발 가능성 여부</a:t>
            </a:r>
            <a:endParaRPr lang="en-US" altLang="ko-KR" sz="2400" dirty="0">
              <a:solidFill>
                <a:schemeClr val="tx1">
                  <a:lumMod val="95000"/>
                  <a:lumOff val="5000"/>
                </a:schemeClr>
              </a:solidFill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defRPr/>
            </a:pP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>
              <a:defRPr/>
            </a:pP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514350" indent="-514350">
              <a:buFont typeface="+mj-lt"/>
              <a:buAutoNum type="arabicPeriod" startAt="2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지적 사항에 대한 답변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농인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들을 대상으로 </a:t>
            </a:r>
            <a:r>
              <a:rPr lang="ko-KR" altLang="en-US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설문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을 수행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의료 </a:t>
            </a:r>
            <a:r>
              <a:rPr lang="ko-KR" altLang="en-US" sz="2400" dirty="0" err="1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수어의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번역임과 동시에 양손을 사용하기 때문에 해당 프로젝트의     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   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 </a:t>
            </a:r>
            <a:r>
              <a:rPr lang="en-US" altLang="ko-KR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Mobile</a:t>
            </a:r>
            <a:r>
              <a:rPr lang="ko-KR" altLang="en-US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Application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의 활용도가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낮다고 판단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A6FBA6E-8A04-4BAA-8A2F-2795345DB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269120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F64AFB64-4A77-4960-B6F4-4A5478E429DF}"/>
              </a:ext>
            </a:extLst>
          </p:cNvPr>
          <p:cNvSpPr txBox="1"/>
          <p:nvPr/>
        </p:nvSpPr>
        <p:spPr>
          <a:xfrm>
            <a:off x="4049798" y="2967335"/>
            <a:ext cx="40924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THANK YOU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88469C-B877-4242-A9B3-5C126D3BB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058197"/>
      </p:ext>
    </p:extLst>
  </p:cSld>
  <p:clrMapOvr>
    <a:masterClrMapping/>
  </p:clrMapOvr>
  <p:transition spd="slow">
    <p:push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F64AFB64-4A77-4960-B6F4-4A5478E429DF}"/>
              </a:ext>
            </a:extLst>
          </p:cNvPr>
          <p:cNvSpPr txBox="1"/>
          <p:nvPr/>
        </p:nvSpPr>
        <p:spPr>
          <a:xfrm>
            <a:off x="4671924" y="437199"/>
            <a:ext cx="28481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spc="-30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데모 영상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88469C-B877-4242-A9B3-5C126D3BB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41</a:t>
            </a:fld>
            <a:endParaRPr lang="ko-KR" altLang="en-US"/>
          </a:p>
        </p:txBody>
      </p:sp>
      <p:pic>
        <p:nvPicPr>
          <p:cNvPr id="3" name="데모영상">
            <a:hlinkClick r:id="" action="ppaction://media"/>
            <a:extLst>
              <a:ext uri="{FF2B5EF4-FFF2-40B4-BE49-F238E27FC236}">
                <a16:creationId xmlns:a16="http://schemas.microsoft.com/office/drawing/2014/main" id="{DCB52D38-708E-461C-85F4-A73D6D307C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4306" y="1360529"/>
            <a:ext cx="8740588" cy="490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0288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CF27EB-F77D-48AE-A007-ECEB77E1A575}"/>
              </a:ext>
            </a:extLst>
          </p:cNvPr>
          <p:cNvSpPr txBox="1"/>
          <p:nvPr/>
        </p:nvSpPr>
        <p:spPr>
          <a:xfrm>
            <a:off x="1149703" y="688016"/>
            <a:ext cx="7666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–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지난 발표 지적사항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F5D288-2921-4E25-A66D-FA6768441E7A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7AA24B-8391-4F0C-8313-E21722F9CB20}"/>
              </a:ext>
            </a:extLst>
          </p:cNvPr>
          <p:cNvSpPr txBox="1"/>
          <p:nvPr/>
        </p:nvSpPr>
        <p:spPr>
          <a:xfrm>
            <a:off x="4001624" y="4921360"/>
            <a:ext cx="5964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AutoNum type="arabicPeriod"/>
            </a:pP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800100" lvl="1" indent="-342900">
              <a:buAutoNum type="arabicPeriod"/>
            </a:pP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F5DFEE-28BB-4F32-AF57-FF21FD059A9A}"/>
              </a:ext>
            </a:extLst>
          </p:cNvPr>
          <p:cNvGrpSpPr/>
          <p:nvPr/>
        </p:nvGrpSpPr>
        <p:grpSpPr>
          <a:xfrm>
            <a:off x="68249" y="2088333"/>
            <a:ext cx="6708992" cy="5065199"/>
            <a:chOff x="353164" y="1315491"/>
            <a:chExt cx="5646488" cy="40507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81D942-1DE1-4B59-988C-67446F7B2D79}"/>
                </a:ext>
              </a:extLst>
            </p:cNvPr>
            <p:cNvSpPr txBox="1"/>
            <p:nvPr/>
          </p:nvSpPr>
          <p:spPr>
            <a:xfrm>
              <a:off x="1218814" y="2185299"/>
              <a:ext cx="3275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 </a:t>
              </a:r>
              <a:endParaRPr lang="en-US" altLang="ko-KR" dirty="0"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1129BE-16AA-42CA-BF5A-EF6F0B644099}"/>
                </a:ext>
              </a:extLst>
            </p:cNvPr>
            <p:cNvSpPr txBox="1"/>
            <p:nvPr/>
          </p:nvSpPr>
          <p:spPr>
            <a:xfrm>
              <a:off x="1218814" y="2185299"/>
              <a:ext cx="3275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 </a:t>
              </a:r>
              <a:endParaRPr lang="en-US" altLang="ko-KR" dirty="0"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  <p:graphicFrame>
          <p:nvGraphicFramePr>
            <p:cNvPr id="15" name="차트 14">
              <a:extLst>
                <a:ext uri="{FF2B5EF4-FFF2-40B4-BE49-F238E27FC236}">
                  <a16:creationId xmlns:a16="http://schemas.microsoft.com/office/drawing/2014/main" id="{8CB49D38-6E47-494B-A6CE-81840487B4B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902672392"/>
                </p:ext>
              </p:extLst>
            </p:nvPr>
          </p:nvGraphicFramePr>
          <p:xfrm>
            <a:off x="353164" y="1487821"/>
            <a:ext cx="5646488" cy="387843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6" name="TextBox 1">
              <a:extLst>
                <a:ext uri="{FF2B5EF4-FFF2-40B4-BE49-F238E27FC236}">
                  <a16:creationId xmlns:a16="http://schemas.microsoft.com/office/drawing/2014/main" id="{13226229-8CBB-4B87-8771-E2BFACFEEEAE}"/>
                </a:ext>
              </a:extLst>
            </p:cNvPr>
            <p:cNvSpPr txBox="1"/>
            <p:nvPr/>
          </p:nvSpPr>
          <p:spPr>
            <a:xfrm>
              <a:off x="2287061" y="1315491"/>
              <a:ext cx="3599727" cy="369332"/>
            </a:xfrm>
            <a:prstGeom prst="rect">
              <a:avLst/>
            </a:prstGeom>
          </p:spPr>
          <p:txBody>
            <a:bodyPr wrap="square" rtlCol="0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병원 </a:t>
              </a:r>
              <a:r>
                <a:rPr lang="ko-KR" altLang="en-US" sz="2000" dirty="0" err="1"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진료시</a:t>
              </a:r>
              <a:r>
                <a:rPr lang="ko-KR" altLang="en-US" sz="2000" dirty="0"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 불편함의 정도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4A87C24-B000-4658-ADB6-CC0E72A6A86E}"/>
              </a:ext>
            </a:extLst>
          </p:cNvPr>
          <p:cNvGrpSpPr/>
          <p:nvPr/>
        </p:nvGrpSpPr>
        <p:grpSpPr>
          <a:xfrm>
            <a:off x="4982728" y="1842178"/>
            <a:ext cx="7023962" cy="5186349"/>
            <a:chOff x="266066" y="1243670"/>
            <a:chExt cx="5911576" cy="421873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F6E6AE2-DF64-44A5-B38A-FC86E252046C}"/>
                </a:ext>
              </a:extLst>
            </p:cNvPr>
            <p:cNvSpPr txBox="1"/>
            <p:nvPr/>
          </p:nvSpPr>
          <p:spPr>
            <a:xfrm>
              <a:off x="1218814" y="2185299"/>
              <a:ext cx="3275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 </a:t>
              </a:r>
              <a:endParaRPr lang="en-US" altLang="ko-KR" dirty="0"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2B144FC-3160-43B9-A383-12AD8BB8650F}"/>
                </a:ext>
              </a:extLst>
            </p:cNvPr>
            <p:cNvSpPr txBox="1"/>
            <p:nvPr/>
          </p:nvSpPr>
          <p:spPr>
            <a:xfrm>
              <a:off x="1218814" y="2185299"/>
              <a:ext cx="3275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 </a:t>
              </a:r>
              <a:endParaRPr lang="en-US" altLang="ko-KR" dirty="0"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</p:txBody>
        </p:sp>
        <p:graphicFrame>
          <p:nvGraphicFramePr>
            <p:cNvPr id="20" name="차트 19">
              <a:extLst>
                <a:ext uri="{FF2B5EF4-FFF2-40B4-BE49-F238E27FC236}">
                  <a16:creationId xmlns:a16="http://schemas.microsoft.com/office/drawing/2014/main" id="{550E1A09-E027-40D2-B7E6-C1D976B0E98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29323582"/>
                </p:ext>
              </p:extLst>
            </p:nvPr>
          </p:nvGraphicFramePr>
          <p:xfrm>
            <a:off x="286969" y="1583969"/>
            <a:ext cx="5646488" cy="387843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1" name="TextBox 1">
              <a:extLst>
                <a:ext uri="{FF2B5EF4-FFF2-40B4-BE49-F238E27FC236}">
                  <a16:creationId xmlns:a16="http://schemas.microsoft.com/office/drawing/2014/main" id="{8A804296-9E2D-4A24-B596-FB41A9DD675E}"/>
                </a:ext>
              </a:extLst>
            </p:cNvPr>
            <p:cNvSpPr txBox="1"/>
            <p:nvPr/>
          </p:nvSpPr>
          <p:spPr>
            <a:xfrm>
              <a:off x="266066" y="1243670"/>
              <a:ext cx="5911576" cy="783456"/>
            </a:xfrm>
            <a:prstGeom prst="rect">
              <a:avLst/>
            </a:prstGeom>
          </p:spPr>
          <p:txBody>
            <a:bodyPr wrap="square" rtlCol="0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2000" dirty="0" err="1"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수어를</a:t>
              </a:r>
              <a:r>
                <a:rPr lang="ko-KR" altLang="en-US" sz="2000" dirty="0"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 모르는 사람과</a:t>
              </a:r>
              <a:endParaRPr lang="en-US" altLang="ko-KR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endParaRPr>
            </a:p>
            <a:p>
              <a:pPr algn="ctr"/>
              <a:r>
                <a:rPr lang="ko-KR" altLang="en-US" sz="2000" dirty="0">
                  <a:latin typeface="210 구름고딕 070" panose="02020603020101020101" pitchFamily="18" charset="-127"/>
                  <a:ea typeface="210 구름고딕 070" panose="02020603020101020101" pitchFamily="18" charset="-127"/>
                </a:rPr>
                <a:t>의사소통 방법</a:t>
              </a: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CD946C2-7141-404E-9616-B1093C936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D49E605-AB4A-467C-AB67-9884D86B32EB}"/>
              </a:ext>
            </a:extLst>
          </p:cNvPr>
          <p:cNvSpPr/>
          <p:nvPr/>
        </p:nvSpPr>
        <p:spPr>
          <a:xfrm>
            <a:off x="1341119" y="1265097"/>
            <a:ext cx="56184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ea"/>
              <a:buAutoNum type="circleNumDbPlain"/>
            </a:pP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한국 농아인 협회대상 설문조사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494618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B92C224B-8D40-482E-9614-DA7A5B1AB50E}"/>
              </a:ext>
            </a:extLst>
          </p:cNvPr>
          <p:cNvSpPr txBox="1"/>
          <p:nvPr/>
        </p:nvSpPr>
        <p:spPr>
          <a:xfrm>
            <a:off x="1149703" y="688016"/>
            <a:ext cx="7430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–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지난 발표 지적사항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(1)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C717AB-CB16-4565-A70E-903BFCEF3E98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2A4F1E2-9F6F-4EC5-963B-F58DBC5B17C2}"/>
              </a:ext>
            </a:extLst>
          </p:cNvPr>
          <p:cNvSpPr/>
          <p:nvPr/>
        </p:nvSpPr>
        <p:spPr>
          <a:xfrm>
            <a:off x="1149703" y="1806030"/>
            <a:ext cx="10763623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연구 개발 목표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buFont typeface="+mj-ea"/>
              <a:buAutoNum type="circleNumDbPlain"/>
              <a:defRPr/>
            </a:pP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낮은 소득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에 비하여 </a:t>
            </a:r>
            <a:r>
              <a:rPr lang="ko-KR" altLang="en-US" sz="2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높은 의료비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를 부담하는 농인들이 상급 병원에만 있는 의료통역사가 없어도 번역기가 설치된 병원에서도 진단이 가능하게 함</a:t>
            </a:r>
            <a:r>
              <a:rPr lang="en-US" altLang="ko-KR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</a:p>
          <a:p>
            <a:pPr lvl="1">
              <a:defRPr/>
            </a:pP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defRPr/>
            </a:pP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457200" indent="-457200">
              <a:buFont typeface="Wingdings" panose="05000000000000000000" pitchFamily="2" charset="2"/>
              <a:buChar char="ü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연구 개발 효과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buFont typeface="+mj-ea"/>
              <a:buAutoNum type="circleNumDbPlain"/>
              <a:defRPr/>
            </a:pP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농인들의 </a:t>
            </a:r>
            <a:r>
              <a:rPr lang="ko-KR" altLang="en-US" sz="2400" dirty="0">
                <a:solidFill>
                  <a:srgbClr val="0070C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의사소통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의 불편함 개선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buFont typeface="+mj-ea"/>
              <a:buAutoNum type="circleNumDbPlain"/>
              <a:defRPr/>
            </a:pP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농인들의 </a:t>
            </a:r>
            <a:r>
              <a:rPr lang="ko-KR" altLang="en-US" sz="2400" dirty="0">
                <a:solidFill>
                  <a:srgbClr val="0070C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복지 수준 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개선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BE4E991-8084-4499-828B-493ADC02D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88665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B92C224B-8D40-482E-9614-DA7A5B1AB50E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-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지난 발표 지적사항 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(2)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C717AB-CB16-4565-A70E-903BFCEF3E98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FC9ABEF-C253-4D8A-B89C-9DCA76E3A50C}"/>
              </a:ext>
            </a:extLst>
          </p:cNvPr>
          <p:cNvSpPr/>
          <p:nvPr/>
        </p:nvSpPr>
        <p:spPr>
          <a:xfrm>
            <a:off x="1149703" y="1806030"/>
            <a:ext cx="10463177" cy="3924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지난 발표에서의 지적 사항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데이터셋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의 형태와 종류를 나열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정확도</a:t>
            </a: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를 높이기 위한 방안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lvl="1">
              <a:defRPr/>
            </a:pP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>
              <a:defRPr/>
            </a:pP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514350" indent="-514350">
              <a:buFont typeface="+mj-lt"/>
              <a:buAutoNum type="arabicPeriod" startAt="2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지적 사항에 대한 답변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원본 데이터 이미지 소개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sz="24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모델의 정확도를 높이기 위한 방안 소개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A6FBA6E-8A04-4BAA-8A2F-2795345DB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2579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CF27EB-F77D-48AE-A007-ECEB77E1A575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–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 셋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F5D288-2921-4E25-A66D-FA6768441E7A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248EBF-81B2-40E2-9ED7-0FBDA31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8070"/>
            <a:ext cx="2743200" cy="365125"/>
          </a:xfrm>
        </p:spPr>
        <p:txBody>
          <a:bodyPr/>
          <a:lstStyle/>
          <a:p>
            <a:fld id="{FF8F4109-7F0A-4475-BA2E-DB4289BD6981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0BB9878-EE6C-470D-8159-5749440782E1}"/>
              </a:ext>
            </a:extLst>
          </p:cNvPr>
          <p:cNvSpPr/>
          <p:nvPr/>
        </p:nvSpPr>
        <p:spPr>
          <a:xfrm>
            <a:off x="1149703" y="1380513"/>
            <a:ext cx="107636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ea"/>
              <a:buAutoNum type="circleNumDbPlain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 셋의 제작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71550" lvl="1" indent="-514350"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solidFill>
                  <a:srgbClr val="10101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0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나라마다 다른 </a:t>
            </a:r>
            <a:r>
              <a:rPr lang="ko-KR" altLang="en-US" sz="2000" dirty="0" err="1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수어</a:t>
            </a:r>
            <a:r>
              <a:rPr lang="ko-KR" altLang="en-US" sz="20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형태</a:t>
            </a:r>
            <a:r>
              <a:rPr lang="en-US" altLang="ko-KR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, </a:t>
            </a:r>
            <a:r>
              <a:rPr lang="ko-KR" altLang="en-US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 셋을 직접 제작</a:t>
            </a:r>
            <a:endParaRPr lang="en-US" altLang="ko-KR" sz="20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971550" lvl="1" indent="-514350"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ko-KR" altLang="en-US" sz="20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병원에서의 상황</a:t>
            </a:r>
            <a:r>
              <a:rPr lang="ko-KR" altLang="en-US" sz="20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을 기준으로 시나리오 작성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514350" indent="-514350">
              <a:buFont typeface="+mj-ea"/>
              <a:buAutoNum type="circleNumDbPlain" startAt="2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만들어진 데이터 셋의 모습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5D11831-4E18-481C-8768-E1468CDE88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104" r="48339" b="24012"/>
          <a:stretch/>
        </p:blipFill>
        <p:spPr>
          <a:xfrm>
            <a:off x="1804669" y="3639211"/>
            <a:ext cx="2203097" cy="2286000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1E7D52-EB7B-4567-839C-D369C22AC450}"/>
              </a:ext>
            </a:extLst>
          </p:cNvPr>
          <p:cNvGrpSpPr/>
          <p:nvPr/>
        </p:nvGrpSpPr>
        <p:grpSpPr>
          <a:xfrm>
            <a:off x="4005072" y="2924417"/>
            <a:ext cx="7168138" cy="3690404"/>
            <a:chOff x="4005072" y="2505456"/>
            <a:chExt cx="7168138" cy="3690404"/>
          </a:xfrm>
        </p:grpSpPr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DF3E62B9-B92D-4EA8-AEF0-72E6985C8307}"/>
                </a:ext>
              </a:extLst>
            </p:cNvPr>
            <p:cNvSpPr/>
            <p:nvPr/>
          </p:nvSpPr>
          <p:spPr>
            <a:xfrm>
              <a:off x="4005072" y="2505456"/>
              <a:ext cx="1792224" cy="3688080"/>
            </a:xfrm>
            <a:custGeom>
              <a:avLst/>
              <a:gdLst>
                <a:gd name="connsiteX0" fmla="*/ 0 w 1792224"/>
                <a:gd name="connsiteY0" fmla="*/ 1883664 h 3688080"/>
                <a:gd name="connsiteX1" fmla="*/ 0 w 1792224"/>
                <a:gd name="connsiteY1" fmla="*/ 2468880 h 3688080"/>
                <a:gd name="connsiteX2" fmla="*/ 1792224 w 1792224"/>
                <a:gd name="connsiteY2" fmla="*/ 3688080 h 3688080"/>
                <a:gd name="connsiteX3" fmla="*/ 1792224 w 1792224"/>
                <a:gd name="connsiteY3" fmla="*/ 0 h 3688080"/>
                <a:gd name="connsiteX4" fmla="*/ 0 w 1792224"/>
                <a:gd name="connsiteY4" fmla="*/ 1883664 h 368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2224" h="3688080">
                  <a:moveTo>
                    <a:pt x="0" y="1883664"/>
                  </a:moveTo>
                  <a:lnTo>
                    <a:pt x="0" y="2468880"/>
                  </a:lnTo>
                  <a:lnTo>
                    <a:pt x="1792224" y="3688080"/>
                  </a:lnTo>
                  <a:lnTo>
                    <a:pt x="1792224" y="0"/>
                  </a:lnTo>
                  <a:lnTo>
                    <a:pt x="0" y="1883664"/>
                  </a:lnTo>
                  <a:close/>
                </a:path>
              </a:pathLst>
            </a:custGeom>
            <a:solidFill>
              <a:schemeClr val="accent3">
                <a:alpha val="35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28F2AE2-6791-4364-A3A8-35387F965B40}"/>
                </a:ext>
              </a:extLst>
            </p:cNvPr>
            <p:cNvSpPr/>
            <p:nvPr/>
          </p:nvSpPr>
          <p:spPr>
            <a:xfrm>
              <a:off x="5797296" y="2507780"/>
              <a:ext cx="5375914" cy="3688080"/>
            </a:xfrm>
            <a:prstGeom prst="rect">
              <a:avLst/>
            </a:prstGeom>
            <a:solidFill>
              <a:schemeClr val="accent3">
                <a:alpha val="35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6483B0A5-0465-46FE-96E1-2D11223FCDF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1000"/>
          </a:blip>
          <a:stretch>
            <a:fillRect/>
          </a:stretch>
        </p:blipFill>
        <p:spPr>
          <a:xfrm>
            <a:off x="5797296" y="2902611"/>
            <a:ext cx="5404627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9238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CF27EB-F77D-48AE-A007-ECEB77E1A575}"/>
              </a:ext>
            </a:extLst>
          </p:cNvPr>
          <p:cNvSpPr txBox="1"/>
          <p:nvPr/>
        </p:nvSpPr>
        <p:spPr>
          <a:xfrm>
            <a:off x="1149703" y="688016"/>
            <a:ext cx="526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종합 설계 개요</a:t>
            </a:r>
            <a:r>
              <a:rPr lang="en-US" altLang="ko-KR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– </a:t>
            </a:r>
            <a:r>
              <a:rPr lang="ko-KR" altLang="en-US" sz="2400" b="1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데이터 셋</a:t>
            </a:r>
            <a:endParaRPr lang="ko-KR" altLang="en-US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F5D288-2921-4E25-A66D-FA6768441E7A}"/>
              </a:ext>
            </a:extLst>
          </p:cNvPr>
          <p:cNvSpPr txBox="1"/>
          <p:nvPr/>
        </p:nvSpPr>
        <p:spPr>
          <a:xfrm>
            <a:off x="454329" y="457183"/>
            <a:ext cx="102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1.</a:t>
            </a:r>
            <a:endParaRPr lang="ko-KR" altLang="en-US" sz="5400" b="1" spc="-3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248EBF-81B2-40E2-9ED7-0FBDA31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F4109-7F0A-4475-BA2E-DB4289BD6981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0BB9878-EE6C-470D-8159-5749440782E1}"/>
              </a:ext>
            </a:extLst>
          </p:cNvPr>
          <p:cNvSpPr/>
          <p:nvPr/>
        </p:nvSpPr>
        <p:spPr>
          <a:xfrm>
            <a:off x="1036978" y="1343567"/>
            <a:ext cx="1076362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최소 한 분류당 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4,211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장 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~ 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최대 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10,049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장 </a:t>
            </a:r>
            <a:endParaRPr lang="en-US" altLang="ko-KR" sz="28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  <a:p>
            <a:pPr marL="514350" indent="-514350">
              <a:buFont typeface="Arial" panose="020B0604020202020204" pitchFamily="34" charset="0"/>
              <a:buChar char="•"/>
              <a:defRPr/>
            </a:pP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  <a:r>
              <a:rPr lang="en-US" altLang="ko-KR" sz="28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37</a:t>
            </a:r>
            <a:r>
              <a:rPr lang="ko-KR" altLang="en-US" sz="2800" dirty="0">
                <a:solidFill>
                  <a:srgbClr val="FF66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개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분류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</a:t>
            </a:r>
          </a:p>
          <a:p>
            <a:pPr marL="514350" indent="-514350">
              <a:buFont typeface="Arial" panose="020B0604020202020204" pitchFamily="34" charset="0"/>
              <a:buChar char="•"/>
              <a:defRPr/>
            </a:pP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 총 </a:t>
            </a:r>
            <a:r>
              <a:rPr lang="en-US" altLang="ko-KR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201,613</a:t>
            </a:r>
            <a:r>
              <a:rPr lang="ko-KR" altLang="en-US" sz="2800" dirty="0"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장의 이미지</a:t>
            </a:r>
            <a:endParaRPr lang="en-US" altLang="ko-KR" sz="2400" dirty="0">
              <a:latin typeface="210 구름고딕 070" panose="02020603020101020101" pitchFamily="18" charset="-127"/>
              <a:ea typeface="210 구름고딕 070" panose="02020603020101020101" pitchFamily="18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A32499A-2A0C-4325-9D56-89A5AAD0E082}"/>
              </a:ext>
            </a:extLst>
          </p:cNvPr>
          <p:cNvGrpSpPr/>
          <p:nvPr/>
        </p:nvGrpSpPr>
        <p:grpSpPr>
          <a:xfrm>
            <a:off x="1149703" y="2460784"/>
            <a:ext cx="10496173" cy="3688880"/>
            <a:chOff x="661797" y="2514600"/>
            <a:chExt cx="10496173" cy="3688880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28F2AE2-6791-4364-A3A8-35387F965B40}"/>
                </a:ext>
              </a:extLst>
            </p:cNvPr>
            <p:cNvSpPr/>
            <p:nvPr/>
          </p:nvSpPr>
          <p:spPr>
            <a:xfrm>
              <a:off x="5782056" y="2515400"/>
              <a:ext cx="5375914" cy="3688080"/>
            </a:xfrm>
            <a:prstGeom prst="rect">
              <a:avLst/>
            </a:prstGeom>
            <a:solidFill>
              <a:schemeClr val="accent3">
                <a:alpha val="35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8711479-4459-4855-AADA-1700674F04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76000"/>
            </a:blip>
            <a:srcRect r="44557"/>
            <a:stretch/>
          </p:blipFill>
          <p:spPr>
            <a:xfrm>
              <a:off x="5672650" y="2523960"/>
              <a:ext cx="5475160" cy="3664528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01F1D161-70BF-499A-84CF-FB92C3BF9E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1797" y="3429000"/>
              <a:ext cx="3343275" cy="2343150"/>
            </a:xfrm>
            <a:prstGeom prst="rect">
              <a:avLst/>
            </a:prstGeom>
          </p:spPr>
        </p:pic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7B444793-9696-4986-BD94-0E04D622B213}"/>
                </a:ext>
              </a:extLst>
            </p:cNvPr>
            <p:cNvSpPr/>
            <p:nvPr/>
          </p:nvSpPr>
          <p:spPr>
            <a:xfrm>
              <a:off x="2499360" y="2514600"/>
              <a:ext cx="3284220" cy="3688080"/>
            </a:xfrm>
            <a:custGeom>
              <a:avLst/>
              <a:gdLst>
                <a:gd name="connsiteX0" fmla="*/ 0 w 3284220"/>
                <a:gd name="connsiteY0" fmla="*/ 1242060 h 3688080"/>
                <a:gd name="connsiteX1" fmla="*/ 0 w 3284220"/>
                <a:gd name="connsiteY1" fmla="*/ 1043940 h 3688080"/>
                <a:gd name="connsiteX2" fmla="*/ 3284220 w 3284220"/>
                <a:gd name="connsiteY2" fmla="*/ 0 h 3688080"/>
                <a:gd name="connsiteX3" fmla="*/ 3284220 w 3284220"/>
                <a:gd name="connsiteY3" fmla="*/ 3688080 h 3688080"/>
                <a:gd name="connsiteX4" fmla="*/ 0 w 3284220"/>
                <a:gd name="connsiteY4" fmla="*/ 1242060 h 368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4220" h="3688080">
                  <a:moveTo>
                    <a:pt x="0" y="1242060"/>
                  </a:moveTo>
                  <a:lnTo>
                    <a:pt x="0" y="1043940"/>
                  </a:lnTo>
                  <a:lnTo>
                    <a:pt x="3284220" y="0"/>
                  </a:lnTo>
                  <a:lnTo>
                    <a:pt x="3284220" y="3688080"/>
                  </a:lnTo>
                  <a:lnTo>
                    <a:pt x="0" y="1242060"/>
                  </a:lnTo>
                  <a:close/>
                </a:path>
              </a:pathLst>
            </a:custGeom>
            <a:solidFill>
              <a:schemeClr val="accent3">
                <a:alpha val="35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0D4506B-2FBA-4461-86E4-40CC2384CC57}"/>
              </a:ext>
            </a:extLst>
          </p:cNvPr>
          <p:cNvSpPr txBox="1"/>
          <p:nvPr/>
        </p:nvSpPr>
        <p:spPr>
          <a:xfrm>
            <a:off x="6626352" y="3425773"/>
            <a:ext cx="960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4,430</a:t>
            </a:r>
            <a:r>
              <a:rPr lang="ko-KR" altLang="en-US" sz="1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장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02DCC7-6C73-4156-9876-4CDBE92B8426}"/>
              </a:ext>
            </a:extLst>
          </p:cNvPr>
          <p:cNvSpPr txBox="1"/>
          <p:nvPr/>
        </p:nvSpPr>
        <p:spPr>
          <a:xfrm>
            <a:off x="7786206" y="3402079"/>
            <a:ext cx="960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7,405</a:t>
            </a:r>
            <a:r>
              <a:rPr lang="ko-KR" altLang="en-US" sz="1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B156DF-125E-44BD-BA28-14AB09A69A62}"/>
              </a:ext>
            </a:extLst>
          </p:cNvPr>
          <p:cNvSpPr txBox="1"/>
          <p:nvPr/>
        </p:nvSpPr>
        <p:spPr>
          <a:xfrm>
            <a:off x="8915786" y="3399752"/>
            <a:ext cx="960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7,043</a:t>
            </a:r>
            <a:r>
              <a:rPr lang="ko-KR" altLang="en-US" sz="1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FA6756-4DC4-449B-9280-064AD61D0F75}"/>
              </a:ext>
            </a:extLst>
          </p:cNvPr>
          <p:cNvSpPr txBox="1"/>
          <p:nvPr/>
        </p:nvSpPr>
        <p:spPr>
          <a:xfrm>
            <a:off x="10104934" y="3398877"/>
            <a:ext cx="960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5,100</a:t>
            </a:r>
            <a:r>
              <a:rPr lang="ko-KR" altLang="en-US" sz="1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9041B8-C7F9-4CCB-976C-C42EC61B7EF1}"/>
              </a:ext>
            </a:extLst>
          </p:cNvPr>
          <p:cNvSpPr txBox="1"/>
          <p:nvPr/>
        </p:nvSpPr>
        <p:spPr>
          <a:xfrm>
            <a:off x="11246858" y="3405695"/>
            <a:ext cx="960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4,754</a:t>
            </a:r>
            <a:r>
              <a:rPr lang="ko-KR" altLang="en-US" sz="1400" dirty="0">
                <a:solidFill>
                  <a:srgbClr val="FF0000"/>
                </a:solidFill>
                <a:latin typeface="210 구름고딕 070" panose="02020603020101020101" pitchFamily="18" charset="-127"/>
                <a:ea typeface="210 구름고딕 070" panose="02020603020101020101" pitchFamily="18" charset="-127"/>
              </a:rPr>
              <a:t>장</a:t>
            </a:r>
          </a:p>
        </p:txBody>
      </p:sp>
    </p:spTree>
    <p:extLst>
      <p:ext uri="{BB962C8B-B14F-4D97-AF65-F5344CB8AC3E}">
        <p14:creationId xmlns:p14="http://schemas.microsoft.com/office/powerpoint/2010/main" val="376572821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4964</TotalTime>
  <Words>1951</Words>
  <Application>Microsoft Office PowerPoint</Application>
  <PresentationFormat>와이드스크린</PresentationFormat>
  <Paragraphs>533</Paragraphs>
  <Slides>41</Slides>
  <Notes>40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9" baseType="lpstr">
      <vt:lpstr>Wingdings</vt:lpstr>
      <vt:lpstr>Verdana</vt:lpstr>
      <vt:lpstr>210 구름고딕 070</vt:lpstr>
      <vt:lpstr>Calibri</vt:lpstr>
      <vt:lpstr>Arial</vt:lpstr>
      <vt:lpstr>맑은 고딕</vt:lpstr>
      <vt:lpstr>HY견고딕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박세령</dc:creator>
  <cp:lastModifiedBy>다솔 황</cp:lastModifiedBy>
  <cp:revision>398</cp:revision>
  <dcterms:created xsi:type="dcterms:W3CDTF">2017-09-24T09:27:15Z</dcterms:created>
  <dcterms:modified xsi:type="dcterms:W3CDTF">2019-06-19T03:58:35Z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